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79" r:id="rId2"/>
    <p:sldId id="394" r:id="rId3"/>
    <p:sldId id="393" r:id="rId4"/>
    <p:sldId id="329" r:id="rId5"/>
    <p:sldId id="387" r:id="rId6"/>
    <p:sldId id="386" r:id="rId7"/>
    <p:sldId id="388" r:id="rId8"/>
    <p:sldId id="395" r:id="rId9"/>
    <p:sldId id="396" r:id="rId10"/>
    <p:sldId id="385" r:id="rId11"/>
    <p:sldId id="397" r:id="rId12"/>
    <p:sldId id="398" r:id="rId13"/>
    <p:sldId id="399" r:id="rId14"/>
    <p:sldId id="400" r:id="rId15"/>
    <p:sldId id="401" r:id="rId16"/>
    <p:sldId id="402" r:id="rId17"/>
    <p:sldId id="403" r:id="rId18"/>
    <p:sldId id="404" r:id="rId19"/>
    <p:sldId id="384" r:id="rId20"/>
  </p:sldIdLst>
  <p:sldSz cx="12192000" cy="6858000"/>
  <p:notesSz cx="9388475" cy="7102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BB928E10-A69C-42F6-8B07-A2FEAC067766}">
          <p14:sldIdLst/>
        </p14:section>
        <p14:section name="SLIDE STARTERS" id="{ACC24B29-0CC7-491A-A98A-CF7CBDBE501E}">
          <p14:sldIdLst>
            <p14:sldId id="379"/>
            <p14:sldId id="394"/>
            <p14:sldId id="393"/>
            <p14:sldId id="329"/>
            <p14:sldId id="387"/>
            <p14:sldId id="386"/>
            <p14:sldId id="388"/>
            <p14:sldId id="395"/>
            <p14:sldId id="396"/>
            <p14:sldId id="385"/>
            <p14:sldId id="397"/>
            <p14:sldId id="398"/>
            <p14:sldId id="399"/>
            <p14:sldId id="400"/>
            <p14:sldId id="401"/>
            <p14:sldId id="402"/>
            <p14:sldId id="403"/>
            <p14:sldId id="404"/>
            <p14:sldId id="384"/>
          </p14:sldIdLst>
        </p14:section>
        <p14:section name="THANK YOU" id="{6CD91DAB-8EC3-4802-89E9-0F1C7022FB28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E6E6E6"/>
    <a:srgbClr val="DC5924"/>
    <a:srgbClr val="B7472A"/>
    <a:srgbClr val="000000"/>
    <a:srgbClr val="FFFFFF"/>
    <a:srgbClr val="75D1FF"/>
    <a:srgbClr val="11161C"/>
    <a:srgbClr val="7F7F7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9" autoAdjust="0"/>
    <p:restoredTop sz="94364" autoAdjust="0"/>
  </p:normalViewPr>
  <p:slideViewPr>
    <p:cSldViewPr snapToGrid="0">
      <p:cViewPr>
        <p:scale>
          <a:sx n="50" d="100"/>
          <a:sy n="50" d="100"/>
        </p:scale>
        <p:origin x="1296" y="594"/>
      </p:cViewPr>
      <p:guideLst/>
    </p:cSldViewPr>
  </p:slideViewPr>
  <p:outlineViewPr>
    <p:cViewPr>
      <p:scale>
        <a:sx n="33" d="100"/>
        <a:sy n="33" d="100"/>
      </p:scale>
      <p:origin x="0" y="-11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8" d="100"/>
        <a:sy n="108" d="100"/>
      </p:scale>
      <p:origin x="0" y="-3162"/>
    </p:cViewPr>
  </p:sorterViewPr>
  <p:notesViewPr>
    <p:cSldViewPr snapToGrid="0">
      <p:cViewPr varScale="1">
        <p:scale>
          <a:sx n="73" d="100"/>
          <a:sy n="73" d="100"/>
        </p:scale>
        <p:origin x="583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17963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7CCA049B-3A46-4BDA-A8F5-2925B00FE570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DBAA5490-FD59-4087-AC7E-016E8A412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92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7963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4C46CEC-428A-4DD0-A7C7-21AF8DE33E93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4CBCEA92-F142-4D57-B507-37BDAF447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20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563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09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697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5873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0324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072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37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736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714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9471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731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966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76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84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986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91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103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961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alanalytics.com/templates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hyperlink" Target="http://www.nealanalytics.com/neal-creative/templates/" TargetMode="Externa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alanalytics.com/neal-creative/templates/" TargetMode="Externa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alanalytics.com/templates/" TargetMode="External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nealanalytics.com/neal-creative/templates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0_TITLE OR TRANSI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9939" y="916229"/>
            <a:ext cx="9107555" cy="3632325"/>
          </a:xfrm>
          <a:prstGeom prst="rect">
            <a:avLst/>
          </a:prstGeom>
          <a:noFill/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i="0" kern="1200" spc="-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301043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/>
          <p:cNvSpPr/>
          <p:nvPr userDrawn="1"/>
        </p:nvSpPr>
        <p:spPr>
          <a:xfrm>
            <a:off x="129521" y="0"/>
            <a:ext cx="4741280" cy="2353474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431800"/>
            <a:ext cx="5371038" cy="1830245"/>
          </a:xfrm>
        </p:spPr>
        <p:txBody>
          <a:bodyPr wrap="square" lIns="146304" rIns="146304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93687" y="3436331"/>
            <a:ext cx="2286000" cy="1802032"/>
          </a:xfrm>
        </p:spPr>
        <p:txBody>
          <a:bodyPr lIns="182880" tIns="146304" rIns="182880"/>
          <a:lstStyle>
            <a:lvl1pPr marL="0" indent="0" algn="l">
              <a:buNone/>
              <a:defRPr sz="1600" b="1">
                <a:latin typeface="+mn-lt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>
                <a:latin typeface="+mn-lt"/>
              </a:defRPr>
            </a:lvl3pPr>
            <a:lvl4pPr marL="0" indent="0" algn="l">
              <a:buNone/>
              <a:defRPr sz="1100">
                <a:latin typeface="+mn-lt"/>
              </a:defRPr>
            </a:lvl4pPr>
            <a:lvl5pPr marL="0" indent="0" algn="l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926336"/>
          </a:xfrm>
          <a:prstGeom prst="rect">
            <a:avLst/>
          </a:prstGeom>
        </p:spPr>
        <p:txBody>
          <a:bodyPr lIns="146304" tIns="420624" rIns="146304" anchor="t" anchorCtr="0"/>
          <a:lstStyle>
            <a:lvl1pPr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661017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028347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7395677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9763006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0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,  5 Pillars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98127"/>
            <a:ext cx="3714704" cy="2524794"/>
          </a:xfrm>
        </p:spPr>
        <p:txBody>
          <a:bodyPr lIns="91440" rIns="91440"/>
          <a:lstStyle>
            <a:lvl1pPr algn="ctr">
              <a:spcAft>
                <a:spcPts val="3000"/>
              </a:spcAft>
              <a:defRPr sz="24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168631" y="2598127"/>
            <a:ext cx="3840480" cy="2524794"/>
          </a:xfrm>
        </p:spPr>
        <p:txBody>
          <a:bodyPr lIns="91440" rIns="9144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 smtClean="0"/>
              <a:t>Second level</a:t>
            </a:r>
          </a:p>
          <a:p>
            <a:pPr marL="0" lvl="2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 smtClean="0"/>
              <a:t>Third level</a:t>
            </a:r>
          </a:p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 smtClean="0"/>
              <a:t>Fourth level</a:t>
            </a:r>
          </a:p>
          <a:p>
            <a:pPr marL="0" lvl="4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8158238" y="2598127"/>
            <a:ext cx="3773077" cy="2524794"/>
          </a:xfrm>
        </p:spPr>
        <p:txBody>
          <a:bodyPr lIns="91440" rIns="9144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 smtClean="0"/>
              <a:t>Second level</a:t>
            </a:r>
          </a:p>
          <a:p>
            <a:pPr marL="0" lvl="2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 smtClean="0"/>
              <a:t>Third level</a:t>
            </a:r>
          </a:p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 smtClean="0"/>
              <a:t>Fourth level</a:t>
            </a:r>
          </a:p>
          <a:p>
            <a:pPr marL="0" lvl="4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Freeform: Shape 10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322" y="339408"/>
            <a:ext cx="2375877" cy="535531"/>
          </a:xfrm>
        </p:spPr>
        <p:txBody>
          <a:bodyPr/>
          <a:lstStyle>
            <a:lvl1pPr algn="ctr">
              <a:defRPr lang="en-US" sz="3200" b="0" i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879003" y="419100"/>
            <a:ext cx="9084398" cy="13700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659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 5 Pillars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58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2483635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4898612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7313589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7"/>
          </p:nvPr>
        </p:nvSpPr>
        <p:spPr>
          <a:xfrm>
            <a:off x="9728566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297258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2712235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7542189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9957166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5127212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70361"/>
            <a:ext cx="12192000" cy="535531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8" hasCustomPrompt="1"/>
          </p:nvPr>
        </p:nvSpPr>
        <p:spPr>
          <a:xfrm>
            <a:off x="68658" y="2577396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9" hasCustomPrompt="1"/>
          </p:nvPr>
        </p:nvSpPr>
        <p:spPr>
          <a:xfrm>
            <a:off x="2483635" y="2577396"/>
            <a:ext cx="2377440" cy="840230"/>
          </a:xfrm>
        </p:spPr>
        <p:txBody>
          <a:bodyPr lIns="146304" rIns="146304"/>
          <a:lstStyle>
            <a:lvl1pPr algn="ctr">
              <a:defRPr lang="en-US" sz="5400" b="1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#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0" hasCustomPrompt="1"/>
          </p:nvPr>
        </p:nvSpPr>
        <p:spPr>
          <a:xfrm>
            <a:off x="4898612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/>
            <a:r>
              <a:rPr lang="en-US" dirty="0"/>
              <a:t>#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1" hasCustomPrompt="1"/>
          </p:nvPr>
        </p:nvSpPr>
        <p:spPr>
          <a:xfrm>
            <a:off x="7313589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/>
            <a:r>
              <a:rPr lang="en-US" dirty="0"/>
              <a:t>#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22" hasCustomPrompt="1"/>
          </p:nvPr>
        </p:nvSpPr>
        <p:spPr>
          <a:xfrm>
            <a:off x="9728566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24911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1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2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5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6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3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5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5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6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6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7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9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uiExpand="1" build="p">
            <p:tmplLst>
              <p:tmpl lvl="1"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" grpId="0" uiExpand="1" build="p">
            <p:tmplLst>
              <p:tmpl lvl="1"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7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9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uiExpand="1" build="p">
            <p:tmplLst>
              <p:tmpl lvl="1"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" grpId="0" uiExpand="1" build="p">
            <p:tmplLst>
              <p:tmpl lvl="1"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n-US" dirty="0"/>
              <a:t>Click icon to add pictures or go online at…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8050"/>
            <a:ext cx="6129304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096000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93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37561" y="6484937"/>
            <a:ext cx="3877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5AE1514C-5E56-4738-A1FF-4B1CFD2A3E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9000"/>
            <a:ext cx="6096000" cy="2594043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spcAft>
                <a:spcPts val="600"/>
              </a:spcAft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096000" cy="548957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2" name="Slide Number Placeholder 7"/>
          <p:cNvSpPr txBox="1">
            <a:spLocks/>
          </p:cNvSpPr>
          <p:nvPr userDrawn="1"/>
        </p:nvSpPr>
        <p:spPr>
          <a:xfrm>
            <a:off x="10343911" y="6498718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97E989-D798-4C62-8E93-3D2D613C248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957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9000"/>
            <a:ext cx="6129304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129304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33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-1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4443" y="3425619"/>
            <a:ext cx="6097555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6094443" y="1554163"/>
            <a:ext cx="6097556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8" hasCustomPrompt="1"/>
          </p:nvPr>
        </p:nvSpPr>
        <p:spPr>
          <a:xfrm>
            <a:off x="77433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0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0" y="0"/>
            <a:ext cx="6094444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80534" y="3429000"/>
            <a:ext cx="6011466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6180534" y="1554163"/>
            <a:ext cx="5791200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8" hasCustomPrompt="1"/>
          </p:nvPr>
        </p:nvSpPr>
        <p:spPr>
          <a:xfrm>
            <a:off x="77433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6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0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38266" y="3457545"/>
            <a:ext cx="6053733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138267" y="1554164"/>
            <a:ext cx="5875734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dirty="0"/>
              <a:t>50/50 photo layout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84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-1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6000" y="2356398"/>
            <a:ext cx="6096000" cy="2145203"/>
          </a:xfrm>
        </p:spPr>
        <p:txBody>
          <a:bodyPr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ts val="2400"/>
              </a:spcBef>
              <a:spcAft>
                <a:spcPts val="6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spcBef>
                <a:spcPts val="0"/>
              </a:spcBef>
              <a:spcAft>
                <a:spcPts val="600"/>
              </a:spcAft>
              <a:defRPr sz="2800"/>
            </a:lvl2pPr>
            <a:lvl3pPr algn="ctr">
              <a:spcBef>
                <a:spcPts val="0"/>
              </a:spcBef>
              <a:spcAft>
                <a:spcPts val="600"/>
              </a:spcAft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spcBef>
                <a:spcPts val="0"/>
              </a:spcBef>
              <a:spcAft>
                <a:spcPts val="600"/>
              </a:spcAft>
              <a:defRPr sz="2000" b="1"/>
            </a:lvl4pPr>
            <a:lvl5pPr algn="ctr">
              <a:spcBef>
                <a:spcPts val="0"/>
              </a:spcBef>
              <a:spcAft>
                <a:spcPts val="600"/>
              </a:spcAft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05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numb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/>
          <p:cNvSpPr/>
          <p:nvPr userDrawn="1"/>
        </p:nvSpPr>
        <p:spPr>
          <a:xfrm>
            <a:off x="3803737" y="-65233"/>
            <a:ext cx="4584526" cy="2297766"/>
          </a:xfrm>
          <a:custGeom>
            <a:avLst/>
            <a:gdLst>
              <a:gd name="connsiteX0" fmla="*/ 278 w 4584526"/>
              <a:gd name="connsiteY0" fmla="*/ 0 h 2297766"/>
              <a:gd name="connsiteX1" fmla="*/ 4584248 w 4584526"/>
              <a:gd name="connsiteY1" fmla="*/ 0 h 2297766"/>
              <a:gd name="connsiteX2" fmla="*/ 4584526 w 4584526"/>
              <a:gd name="connsiteY2" fmla="*/ 5503 h 2297766"/>
              <a:gd name="connsiteX3" fmla="*/ 2292263 w 4584526"/>
              <a:gd name="connsiteY3" fmla="*/ 2297766 h 2297766"/>
              <a:gd name="connsiteX4" fmla="*/ 0 w 4584526"/>
              <a:gd name="connsiteY4" fmla="*/ 5503 h 2297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4526" h="2297766">
                <a:moveTo>
                  <a:pt x="278" y="0"/>
                </a:moveTo>
                <a:lnTo>
                  <a:pt x="4584248" y="0"/>
                </a:lnTo>
                <a:lnTo>
                  <a:pt x="4584526" y="5503"/>
                </a:lnTo>
                <a:cubicBezTo>
                  <a:pt x="4584526" y="1271485"/>
                  <a:pt x="3558245" y="2297766"/>
                  <a:pt x="2292263" y="2297766"/>
                </a:cubicBezTo>
                <a:cubicBezTo>
                  <a:pt x="1026281" y="2297766"/>
                  <a:pt x="0" y="1271485"/>
                  <a:pt x="0" y="5503"/>
                </a:cubicBezTo>
                <a:close/>
              </a:path>
            </a:pathLst>
          </a:cu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02995" y="3383280"/>
            <a:ext cx="11660405" cy="625641"/>
          </a:xfrm>
          <a:prstGeom prst="rect">
            <a:avLst/>
          </a:prstGeom>
        </p:spPr>
        <p:txBody>
          <a:bodyPr vert="horz" lIns="457200" tIns="45720" rIns="45720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i="0" kern="1200" spc="40" baseline="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en-US" dirty="0"/>
              <a:t>CLICK TO EDIT MASTER TITLE STYLE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923323" y="186061"/>
            <a:ext cx="4376615" cy="627351"/>
          </a:xfrm>
        </p:spPr>
        <p:txBody>
          <a:bodyPr/>
          <a:lstStyle>
            <a:lvl1pPr algn="ctr">
              <a:defRPr sz="2000">
                <a:solidFill>
                  <a:schemeClr val="bg1"/>
                </a:solidFill>
              </a:defRPr>
            </a:lvl1pPr>
            <a:lvl2pPr algn="ctr">
              <a:defRPr sz="1400"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Section Title Here</a:t>
            </a:r>
          </a:p>
          <a:p>
            <a:pPr lvl="1"/>
            <a:r>
              <a:rPr lang="en-US" dirty="0"/>
              <a:t>1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1" y="4206240"/>
            <a:ext cx="11658600" cy="424732"/>
          </a:xfrm>
        </p:spPr>
        <p:txBody>
          <a:bodyPr lIns="457200" rIns="4572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2400" b="0" i="0" u="none" strike="noStrike" kern="1200" cap="none" spc="0" normalizeH="0" baseline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Add a short summary sentence here about title/statement above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737094" y="1007413"/>
            <a:ext cx="792205" cy="1200329"/>
          </a:xfrm>
        </p:spPr>
        <p:txBody>
          <a:bodyPr wrap="none" anchor="ctr"/>
          <a:lstStyle>
            <a:lvl1pPr algn="ctr">
              <a:defRPr kumimoji="0" lang="en-US" sz="8000" b="1" i="0" u="none" strike="noStrike" kern="1200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641874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0413" cy="6858000"/>
          </a:xfrm>
          <a:blipFill>
            <a:blip r:embed="rId2"/>
            <a:stretch>
              <a:fillRect/>
            </a:stretch>
          </a:blipFill>
        </p:spPr>
        <p:txBody>
          <a:bodyPr anchor="ctr" anchorCtr="0">
            <a:noAutofit/>
          </a:bodyPr>
          <a:lstStyle>
            <a:lvl1pPr algn="r">
              <a:defRPr baseline="0"/>
            </a:lvl1pPr>
          </a:lstStyle>
          <a:p>
            <a:r>
              <a:rPr lang="en-US" dirty="0"/>
              <a:t>Full Bleed Picture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04800" y="3429000"/>
            <a:ext cx="5960269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1554164"/>
            <a:ext cx="5875734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dirty="0"/>
              <a:t>Headline</a:t>
            </a:r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40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" y="3367878"/>
            <a:ext cx="5192775" cy="1830245"/>
          </a:xfrm>
        </p:spPr>
        <p:txBody>
          <a:bodyPr wrap="square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53316" y="3503950"/>
            <a:ext cx="5671764" cy="1705723"/>
          </a:xfrm>
        </p:spPr>
        <p:txBody>
          <a:bodyPr/>
          <a:lstStyle>
            <a:lvl1pPr marL="0" indent="0" algn="l">
              <a:buNone/>
              <a:defRPr sz="1961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2974848"/>
          </a:xfrm>
          <a:blipFill>
            <a:blip r:embed="rId2"/>
            <a:srcRect/>
            <a:stretch>
              <a:fillRect t="-65721" r="-4798" b="-46455"/>
            </a:stretch>
          </a:blipFill>
        </p:spPr>
        <p:txBody>
          <a:bodyPr anchor="ctr" anchorCtr="0">
            <a:noAutofit/>
          </a:bodyPr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98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 lIns="91440">
            <a:noAutofit/>
          </a:bodyPr>
          <a:lstStyle>
            <a:lvl1pPr algn="ctr">
              <a:defRPr/>
            </a:lvl1pPr>
          </a:lstStyle>
          <a:p>
            <a:r>
              <a:rPr lang="en-US" baseline="0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6652" y="2567613"/>
            <a:ext cx="8804365" cy="1403495"/>
          </a:xfrm>
          <a:prstGeom prst="rect">
            <a:avLst/>
          </a:prstGeom>
        </p:spPr>
        <p:txBody>
          <a:bodyPr/>
          <a:lstStyle>
            <a:lvl1pPr algn="l">
              <a:defRPr lang="en-US" sz="8800" b="1" i="0" kern="1200" spc="1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581150" y="3971108"/>
            <a:ext cx="9461500" cy="757130"/>
          </a:xfrm>
        </p:spPr>
        <p:txBody>
          <a:bodyPr/>
          <a:lstStyle>
            <a:lvl1pPr algn="l">
              <a:defRPr lang="en-US" sz="4800" b="1" i="0" kern="1200" spc="30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4073567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066954" cy="6858000"/>
          </a:xfrm>
        </p:spPr>
        <p:txBody>
          <a:bodyPr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395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48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4BDA58-9C93-4222-A4EC-4BEB46CE0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12192000" cy="685164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>
            <a:hlinkClick r:id="rId3"/>
            <a:extLst>
              <a:ext uri="{FF2B5EF4-FFF2-40B4-BE49-F238E27FC236}">
                <a16:creationId xmlns:a16="http://schemas.microsoft.com/office/drawing/2014/main" id="{FC5E276D-531E-45A9-B450-EFEC62CDC8DF}"/>
              </a:ext>
            </a:extLst>
          </p:cNvPr>
          <p:cNvSpPr txBox="1"/>
          <p:nvPr userDrawn="1"/>
        </p:nvSpPr>
        <p:spPr>
          <a:xfrm>
            <a:off x="4961284" y="93791"/>
            <a:ext cx="2269433" cy="31651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square" lIns="0" rIns="0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Neal Creative  | click &amp; </a:t>
            </a: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Learn more</a:t>
            </a:r>
          </a:p>
        </p:txBody>
      </p:sp>
      <p:sp>
        <p:nvSpPr>
          <p:cNvPr id="7" name="TextBox 6">
            <a:hlinkClick r:id="rId4"/>
            <a:extLst/>
          </p:cNvPr>
          <p:cNvSpPr txBox="1"/>
          <p:nvPr userDrawn="1"/>
        </p:nvSpPr>
        <p:spPr>
          <a:xfrm>
            <a:off x="0" y="6548363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tx1"/>
                </a:solidFill>
              </a:rPr>
              <a:t>Neal Creative </a:t>
            </a:r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1000" baseline="0" dirty="0">
                <a:solidFill>
                  <a:schemeClr val="tx1"/>
                </a:solidFill>
              </a:rPr>
              <a:t> </a:t>
            </a:r>
            <a:endParaRPr lang="en-US" sz="1000" b="1" dirty="0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F273A61-5610-4355-89F3-7C90515BFCC9}"/>
              </a:ext>
            </a:extLst>
          </p:cNvPr>
          <p:cNvGrpSpPr/>
          <p:nvPr userDrawn="1"/>
        </p:nvGrpSpPr>
        <p:grpSpPr>
          <a:xfrm>
            <a:off x="5976075" y="3634505"/>
            <a:ext cx="1700633" cy="1798732"/>
            <a:chOff x="5976075" y="3634505"/>
            <a:chExt cx="1700633" cy="179873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A49345F-7A53-4131-8BB4-087032A6CC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61135" y="4142336"/>
              <a:ext cx="860601" cy="129090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596D35F-1F19-4447-829C-790DF2B8D2DD}"/>
                </a:ext>
              </a:extLst>
            </p:cNvPr>
            <p:cNvSpPr txBox="1"/>
            <p:nvPr/>
          </p:nvSpPr>
          <p:spPr>
            <a:xfrm>
              <a:off x="5976075" y="3634505"/>
              <a:ext cx="1700633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TIP 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│ Use the built-in c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olor palette with green and yellow for callouts and accents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3556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R TRANSI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9939" y="916229"/>
            <a:ext cx="9107555" cy="3632325"/>
          </a:xfrm>
          <a:prstGeom prst="rect">
            <a:avLst/>
          </a:prstGeom>
          <a:noFill/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i="0" kern="1200" spc="-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Box 6">
            <a:hlinkClick r:id="rId2"/>
            <a:extLst>
              <a:ext uri="{FF2B5EF4-FFF2-40B4-BE49-F238E27FC236}">
                <a16:creationId xmlns:a16="http://schemas.microsoft.com/office/drawing/2014/main" id="{B60F28C6-9BA0-4632-B8B5-5A793D03AFC7}"/>
              </a:ext>
            </a:extLst>
          </p:cNvPr>
          <p:cNvSpPr txBox="1"/>
          <p:nvPr userDrawn="1"/>
        </p:nvSpPr>
        <p:spPr>
          <a:xfrm>
            <a:off x="9005881" y="6316156"/>
            <a:ext cx="2466220" cy="36787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Neal Creative</a:t>
            </a:r>
            <a:r>
              <a:rPr lang="en-US" sz="1100" baseline="0" dirty="0">
                <a:solidFill>
                  <a:schemeClr val="tx1"/>
                </a:solidFill>
              </a:rPr>
              <a:t>  | click &amp; </a:t>
            </a:r>
            <a:r>
              <a:rPr lang="en-US" sz="1100" b="1" baseline="0" dirty="0">
                <a:solidFill>
                  <a:schemeClr val="tx1"/>
                </a:solidFill>
              </a:rPr>
              <a:t>Learn more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hlinkClick r:id="rId2"/>
            <a:extLst>
              <a:ext uri="{FF2B5EF4-FFF2-40B4-BE49-F238E27FC236}">
                <a16:creationId xmlns:a16="http://schemas.microsoft.com/office/drawing/2014/main" id="{E516C148-33F4-423B-AB9D-096AA82E12F1}"/>
              </a:ext>
            </a:extLst>
          </p:cNvPr>
          <p:cNvSpPr txBox="1"/>
          <p:nvPr userDrawn="1"/>
        </p:nvSpPr>
        <p:spPr>
          <a:xfrm>
            <a:off x="191616" y="6337795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</a:rPr>
              <a:t>Neal Creative </a:t>
            </a:r>
            <a:r>
              <a: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1000" baseline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sz="1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620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" y="3367878"/>
            <a:ext cx="5192775" cy="1830245"/>
          </a:xfrm>
        </p:spPr>
        <p:txBody>
          <a:bodyPr wrap="square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53316" y="3503950"/>
            <a:ext cx="5671764" cy="1705723"/>
          </a:xfrm>
        </p:spPr>
        <p:txBody>
          <a:bodyPr/>
          <a:lstStyle>
            <a:lvl1pPr marL="0" indent="0" algn="l">
              <a:buNone/>
              <a:defRPr sz="1961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2974848"/>
          </a:xfrm>
          <a:blipFill>
            <a:blip r:embed="rId2"/>
            <a:srcRect/>
            <a:stretch>
              <a:fillRect t="-65721" r="-4798" b="-46455"/>
            </a:stretch>
          </a:blipFill>
        </p:spPr>
        <p:txBody>
          <a:bodyPr anchor="ctr" anchorCtr="0">
            <a:noAutofit/>
          </a:bodyPr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TextBox 11">
            <a:hlinkClick r:id="rId3"/>
            <a:extLst>
              <a:ext uri="{FF2B5EF4-FFF2-40B4-BE49-F238E27FC236}">
                <a16:creationId xmlns:a16="http://schemas.microsoft.com/office/drawing/2014/main" id="{B2DA80A1-9E22-4BFF-8562-466123B36943}"/>
              </a:ext>
            </a:extLst>
          </p:cNvPr>
          <p:cNvSpPr txBox="1"/>
          <p:nvPr userDrawn="1"/>
        </p:nvSpPr>
        <p:spPr>
          <a:xfrm>
            <a:off x="9089198" y="6298102"/>
            <a:ext cx="2466220" cy="367873"/>
          </a:xfrm>
          <a:prstGeom prst="roundRect">
            <a:avLst>
              <a:gd name="adj" fmla="val 50000"/>
            </a:avLst>
          </a:prstGeom>
          <a:solidFill>
            <a:srgbClr val="004568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Neal Creative  | click &amp; 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Learn more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419099"/>
            <a:ext cx="8917577" cy="6259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>
            <a:hlinkClick r:id="rId4"/>
            <a:extLst>
              <a:ext uri="{FF2B5EF4-FFF2-40B4-BE49-F238E27FC236}">
                <a16:creationId xmlns:a16="http://schemas.microsoft.com/office/drawing/2014/main" id="{1AF511EA-044E-4300-B921-D56138FE402E}"/>
              </a:ext>
            </a:extLst>
          </p:cNvPr>
          <p:cNvSpPr txBox="1"/>
          <p:nvPr userDrawn="1"/>
        </p:nvSpPr>
        <p:spPr>
          <a:xfrm>
            <a:off x="191616" y="6337795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Neal Creative </a:t>
            </a:r>
            <a:r>
              <a:rPr lang="en-US" sz="900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1000" baseline="0" dirty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en-US" sz="10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4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NUT BASE SECTION 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2861702" y="157952"/>
            <a:ext cx="6483179" cy="64831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48777" y="2935629"/>
            <a:ext cx="5208335" cy="92782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95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dots"/>
          <p:cNvSpPr>
            <a:spLocks noChangeAspect="1"/>
          </p:cNvSpPr>
          <p:nvPr userDrawn="1"/>
        </p:nvSpPr>
        <p:spPr>
          <a:xfrm>
            <a:off x="3448777" y="745024"/>
            <a:ext cx="5309024" cy="5309025"/>
          </a:xfrm>
          <a:prstGeom prst="ellipse">
            <a:avLst/>
          </a:prstGeom>
          <a:noFill/>
          <a:ln w="184150" cap="rnd" cmpd="sng" algn="ctr">
            <a:solidFill>
              <a:schemeClr val="accent4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376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ote dark option FLUSH LEFT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marL="231775" indent="-231775" algn="l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109538" indent="0" algn="l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 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3266280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dark option CENTERED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algn="ctr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algn="ctr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3031631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Quote dark option FLUSH 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marL="231775" indent="-231775" algn="l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109538" indent="0" algn="l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 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 b="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739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light option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5648960" y="419100"/>
            <a:ext cx="8940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chemeClr val="accent4"/>
                </a:solidFill>
                <a:latin typeface="Arial Black" panose="020B0A04020102020204" pitchFamily="34" charset="0"/>
              </a:rPr>
              <a:t>“</a:t>
            </a:r>
            <a:endParaRPr lang="en-US" sz="2800" dirty="0">
              <a:solidFill>
                <a:schemeClr val="accent4"/>
              </a:solidFill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408362" y="5335071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>
                <a:solidFill>
                  <a:schemeClr val="tx2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algn="ctr">
              <a:spcBef>
                <a:spcPts val="0"/>
              </a:spcBef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ctr">
              <a:spcBef>
                <a:spcPts val="0"/>
              </a:spcBef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BOLD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22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ark Callout with small Non-bullet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597273"/>
            <a:ext cx="4868985" cy="1643527"/>
          </a:xfrm>
        </p:spPr>
        <p:txBody>
          <a:bodyPr wrap="square" lIns="91440" rIns="9144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800" b="0" kern="1200" spc="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096000" y="419100"/>
            <a:ext cx="5671764" cy="1843069"/>
          </a:xfrm>
        </p:spPr>
        <p:txBody>
          <a:bodyPr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357295"/>
          </a:xfrm>
          <a:prstGeom prst="rect">
            <a:avLst/>
          </a:prstGeom>
        </p:spPr>
        <p:txBody>
          <a:bodyPr lIns="146304" tIns="420624" rIns="146304" anchor="t" anchorCtr="0"/>
          <a:lstStyle>
            <a:lvl1pPr algn="ctr"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096000" y="2599498"/>
            <a:ext cx="5671764" cy="1843069"/>
          </a:xfrm>
        </p:spPr>
        <p:txBody>
          <a:bodyPr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0" y="4779896"/>
            <a:ext cx="5671764" cy="1843069"/>
          </a:xfrm>
        </p:spPr>
        <p:txBody>
          <a:bodyPr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00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/>
          <p:cNvSpPr/>
          <p:nvPr userDrawn="1"/>
        </p:nvSpPr>
        <p:spPr>
          <a:xfrm>
            <a:off x="129521" y="0"/>
            <a:ext cx="4741280" cy="2353474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472751"/>
            <a:ext cx="4566001" cy="1643527"/>
          </a:xfrm>
        </p:spPr>
        <p:txBody>
          <a:bodyPr wrap="square" lIns="91440" rIns="9144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800" b="0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096000" y="419100"/>
            <a:ext cx="5671764" cy="1705723"/>
          </a:xfrm>
        </p:spPr>
        <p:txBody>
          <a:bodyPr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50600" y="6484937"/>
            <a:ext cx="42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AE1514C-5E56-4738-A1FF-4B1CFD2A3E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926336"/>
          </a:xfrm>
          <a:prstGeom prst="rect">
            <a:avLst/>
          </a:prstGeom>
        </p:spPr>
        <p:txBody>
          <a:bodyPr lIns="146304" tIns="420624" rIns="146304" anchor="t" anchorCtr="0"/>
          <a:lstStyle>
            <a:lvl1pPr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096000" y="2697329"/>
            <a:ext cx="5671764" cy="1705723"/>
          </a:xfrm>
        </p:spPr>
        <p:txBody>
          <a:bodyPr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0" y="4975558"/>
            <a:ext cx="5671764" cy="1705723"/>
          </a:xfrm>
        </p:spPr>
        <p:txBody>
          <a:bodyPr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67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0.03178 0.00047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>
        <p:tmplLst>
          <p:tmpl lvl="1">
            <p:tnLst>
              <p:par>
                <p:cTn presetID="63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-4.375E-6 -4.07407E-6 L 0.03178 0.00047 " pathEditMode="relative" rAng="0" ptsTypes="AA">
                      <p:cBhvr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589" y="23"/>
                    </p:animMotion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75347"/>
            <a:ext cx="11658600" cy="187076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04800" y="419100"/>
            <a:ext cx="11658600" cy="5909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51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12" r:id="rId2"/>
    <p:sldLayoutId id="2147483672" r:id="rId3"/>
    <p:sldLayoutId id="2147483749" r:id="rId4"/>
    <p:sldLayoutId id="2147483750" r:id="rId5"/>
    <p:sldLayoutId id="2147483752" r:id="rId6"/>
    <p:sldLayoutId id="2147483674" r:id="rId7"/>
    <p:sldLayoutId id="2147483720" r:id="rId8"/>
    <p:sldLayoutId id="2147483721" r:id="rId9"/>
    <p:sldLayoutId id="2147483732" r:id="rId10"/>
    <p:sldLayoutId id="2147483730" r:id="rId11"/>
    <p:sldLayoutId id="2147483716" r:id="rId12"/>
    <p:sldLayoutId id="2147483735" r:id="rId13"/>
    <p:sldLayoutId id="2147483700" r:id="rId14"/>
    <p:sldLayoutId id="2147483734" r:id="rId15"/>
    <p:sldLayoutId id="2147483701" r:id="rId16"/>
    <p:sldLayoutId id="2147483736" r:id="rId17"/>
    <p:sldLayoutId id="2147483733" r:id="rId18"/>
    <p:sldLayoutId id="2147483741" r:id="rId19"/>
    <p:sldLayoutId id="2147483727" r:id="rId20"/>
    <p:sldLayoutId id="2147483719" r:id="rId21"/>
    <p:sldLayoutId id="2147483655" r:id="rId22"/>
    <p:sldLayoutId id="2147483748" r:id="rId23"/>
    <p:sldLayoutId id="2147483753" r:id="rId24"/>
    <p:sldLayoutId id="2147483747" r:id="rId25"/>
    <p:sldLayoutId id="2147483745" r:id="rId26"/>
    <p:sldLayoutId id="2147483737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0" i="0" kern="1200" spc="300" dirty="0">
          <a:gradFill>
            <a:gsLst>
              <a:gs pos="15000">
                <a:schemeClr val="tx1"/>
              </a:gs>
              <a:gs pos="47000">
                <a:schemeClr val="tx1"/>
              </a:gs>
            </a:gsLst>
            <a:lin ang="5400000" scaled="1"/>
          </a:gra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kern="1200">
          <a:gradFill>
            <a:gsLst>
              <a:gs pos="15000">
                <a:schemeClr val="tx1"/>
              </a:gs>
              <a:gs pos="47000">
                <a:schemeClr val="tx1"/>
              </a:gs>
            </a:gsLst>
            <a:lin ang="5400000" scaled="1"/>
          </a:gra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192">
          <p15:clr>
            <a:srgbClr val="F26B43"/>
          </p15:clr>
        </p15:guide>
        <p15:guide id="4" pos="7536">
          <p15:clr>
            <a:srgbClr val="F26B43"/>
          </p15:clr>
        </p15:guide>
        <p15:guide id="5" orient="horz" pos="264">
          <p15:clr>
            <a:srgbClr val="F26B43"/>
          </p15:clr>
        </p15:guide>
        <p15:guide id="6" orient="horz" pos="792">
          <p15:clr>
            <a:srgbClr val="F26B43"/>
          </p15:clr>
        </p15:guide>
        <p15:guide id="7" orient="horz" pos="420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3013364" y="818562"/>
            <a:ext cx="8950036" cy="547842"/>
          </a:xfrm>
        </p:spPr>
        <p:txBody>
          <a:bodyPr/>
          <a:lstStyle/>
          <a:p>
            <a:pPr algn="r"/>
            <a:r>
              <a:rPr lang="fa-IR" sz="3200" b="1" dirty="0" smtClean="0">
                <a:cs typeface="B Roya" panose="00000400000000000000" pitchFamily="2" charset="-78"/>
              </a:rPr>
              <a:t>گزارش کار انجام شده در بخش های مختلف مجتمع تولیدی نیرا</a:t>
            </a:r>
            <a:endParaRPr lang="en-US" sz="3200" b="1" dirty="0">
              <a:cs typeface="B Roya" panose="00000400000000000000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465888"/>
            <a:ext cx="431800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299" y="1748520"/>
            <a:ext cx="6411245" cy="4804680"/>
          </a:xfrm>
          <a:prstGeom prst="rect">
            <a:avLst/>
          </a:prstGeom>
        </p:spPr>
      </p:pic>
      <p:sp>
        <p:nvSpPr>
          <p:cNvPr id="14" name="Freeform: Shape 64"/>
          <p:cNvSpPr>
            <a:spLocks noChangeAspect="1"/>
          </p:cNvSpPr>
          <p:nvPr/>
        </p:nvSpPr>
        <p:spPr>
          <a:xfrm>
            <a:off x="304800" y="-1779854"/>
            <a:ext cx="2597272" cy="2597272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46" y="96453"/>
            <a:ext cx="1440873" cy="42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056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6096000" y="1657350"/>
            <a:ext cx="4740531" cy="490904"/>
          </a:xfrm>
        </p:spPr>
        <p:txBody>
          <a:bodyPr/>
          <a:lstStyle/>
          <a:p>
            <a:pPr algn="r" rtl="1"/>
            <a:r>
              <a:rPr lang="fa-IR" b="1" dirty="0">
                <a:cs typeface="B Roya" panose="00000400000000000000" pitchFamily="2" charset="-78"/>
              </a:rPr>
              <a:t>ساخت انبارها</a:t>
            </a:r>
            <a:endParaRPr lang="en-US" b="1" dirty="0">
              <a:cs typeface="B Roya" panose="00000400000000000000" pitchFamily="2" charset="-78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6291636" y="419100"/>
            <a:ext cx="5671764" cy="661720"/>
          </a:xfrm>
        </p:spPr>
        <p:txBody>
          <a:bodyPr/>
          <a:lstStyle/>
          <a:p>
            <a:pPr algn="r"/>
            <a:r>
              <a:rPr lang="fa-IR" sz="4000" dirty="0">
                <a:latin typeface="Roya"/>
                <a:cs typeface="B Roya" panose="00000400000000000000" pitchFamily="2" charset="-78"/>
              </a:rPr>
              <a:t>بعد تولید</a:t>
            </a:r>
            <a:endParaRPr lang="en-US" sz="4000" dirty="0">
              <a:latin typeface="Roya"/>
              <a:cs typeface="B Roya" panose="000004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57300"/>
            <a:ext cx="6724650" cy="4480298"/>
          </a:xfrm>
          <a:prstGeom prst="rect">
            <a:avLst/>
          </a:prstGeom>
        </p:spPr>
      </p:pic>
      <p:sp>
        <p:nvSpPr>
          <p:cNvPr id="23" name="Freeform: Shape 64"/>
          <p:cNvSpPr>
            <a:spLocks noChangeAspect="1"/>
          </p:cNvSpPr>
          <p:nvPr/>
        </p:nvSpPr>
        <p:spPr>
          <a:xfrm>
            <a:off x="304800" y="-1779854"/>
            <a:ext cx="2597272" cy="2597272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46" y="96453"/>
            <a:ext cx="1440873" cy="42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009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5829300" y="1752600"/>
            <a:ext cx="5791200" cy="1032590"/>
          </a:xfrm>
        </p:spPr>
        <p:txBody>
          <a:bodyPr/>
          <a:lstStyle/>
          <a:p>
            <a:pPr algn="r" rtl="1"/>
            <a:r>
              <a:rPr lang="fa-IR" b="1" dirty="0">
                <a:cs typeface="B Roya" panose="00000400000000000000" pitchFamily="2" charset="-78"/>
              </a:rPr>
              <a:t>ساخت و کف سازی </a:t>
            </a:r>
            <a:r>
              <a:rPr lang="fa-IR" b="1" dirty="0" smtClean="0">
                <a:cs typeface="B Roya" panose="00000400000000000000" pitchFamily="2" charset="-78"/>
              </a:rPr>
              <a:t>محوطه</a:t>
            </a:r>
            <a:endParaRPr lang="en-US" b="1" dirty="0" smtClean="0">
              <a:cs typeface="B Roya" panose="00000400000000000000" pitchFamily="2" charset="-78"/>
            </a:endParaRPr>
          </a:p>
          <a:p>
            <a:pPr algn="r" rtl="1"/>
            <a:r>
              <a:rPr lang="fa-IR" b="1" dirty="0" smtClean="0">
                <a:cs typeface="B Roya" panose="00000400000000000000" pitchFamily="2" charset="-78"/>
              </a:rPr>
              <a:t> (خاک ریزی)</a:t>
            </a:r>
            <a:endParaRPr lang="en-US" b="1" dirty="0">
              <a:cs typeface="B Roya" panose="00000400000000000000" pitchFamily="2" charset="-78"/>
            </a:endParaRP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6291636" y="419100"/>
            <a:ext cx="5671764" cy="661720"/>
          </a:xfrm>
        </p:spPr>
        <p:txBody>
          <a:bodyPr/>
          <a:lstStyle/>
          <a:p>
            <a:pPr algn="r"/>
            <a:r>
              <a:rPr lang="fa-IR" sz="4000" dirty="0">
                <a:latin typeface="Roya"/>
                <a:cs typeface="B Roya" panose="00000400000000000000" pitchFamily="2" charset="-78"/>
              </a:rPr>
              <a:t>بعد تولید</a:t>
            </a:r>
            <a:endParaRPr lang="en-US" sz="4000" dirty="0">
              <a:latin typeface="Roya"/>
              <a:cs typeface="B Roya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1" y="1538287"/>
            <a:ext cx="6783148" cy="4119563"/>
          </a:xfrm>
          <a:prstGeom prst="rect">
            <a:avLst/>
          </a:prstGeom>
        </p:spPr>
      </p:pic>
      <p:sp>
        <p:nvSpPr>
          <p:cNvPr id="11" name="Freeform: Shape 64"/>
          <p:cNvSpPr>
            <a:spLocks noChangeAspect="1"/>
          </p:cNvSpPr>
          <p:nvPr/>
        </p:nvSpPr>
        <p:spPr>
          <a:xfrm>
            <a:off x="304800" y="-1779854"/>
            <a:ext cx="2597272" cy="2597272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46" y="96453"/>
            <a:ext cx="1440873" cy="42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08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953000" y="1752600"/>
            <a:ext cx="5791200" cy="490904"/>
          </a:xfrm>
        </p:spPr>
        <p:txBody>
          <a:bodyPr/>
          <a:lstStyle/>
          <a:p>
            <a:pPr algn="r" rtl="1"/>
            <a:r>
              <a:rPr lang="fa-IR" b="1" dirty="0">
                <a:cs typeface="B Roya" panose="00000400000000000000" pitchFamily="2" charset="-78"/>
              </a:rPr>
              <a:t>سپتیک</a:t>
            </a:r>
            <a:endParaRPr lang="en-US" b="1" dirty="0">
              <a:cs typeface="B Roya" panose="00000400000000000000" pitchFamily="2" charset="-78"/>
            </a:endParaRP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6291636" y="419100"/>
            <a:ext cx="5671764" cy="661720"/>
          </a:xfrm>
        </p:spPr>
        <p:txBody>
          <a:bodyPr/>
          <a:lstStyle/>
          <a:p>
            <a:pPr algn="r"/>
            <a:r>
              <a:rPr lang="fa-IR" sz="4000" dirty="0">
                <a:latin typeface="Roya"/>
                <a:cs typeface="B Roya" panose="00000400000000000000" pitchFamily="2" charset="-78"/>
              </a:rPr>
              <a:t>بعد تولید</a:t>
            </a:r>
            <a:endParaRPr lang="en-US" sz="4000" dirty="0">
              <a:latin typeface="Roya"/>
              <a:cs typeface="B Roya" panose="00000400000000000000" pitchFamily="2" charset="-78"/>
            </a:endParaRPr>
          </a:p>
        </p:txBody>
      </p:sp>
      <p:sp>
        <p:nvSpPr>
          <p:cNvPr id="4" name="Freeform: Shape 64"/>
          <p:cNvSpPr>
            <a:spLocks noChangeAspect="1"/>
          </p:cNvSpPr>
          <p:nvPr/>
        </p:nvSpPr>
        <p:spPr>
          <a:xfrm>
            <a:off x="304800" y="-1779854"/>
            <a:ext cx="2597272" cy="2597272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46" y="96453"/>
            <a:ext cx="1440873" cy="42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6241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953000" y="1752600"/>
            <a:ext cx="5791200" cy="490904"/>
          </a:xfrm>
        </p:spPr>
        <p:txBody>
          <a:bodyPr/>
          <a:lstStyle/>
          <a:p>
            <a:pPr algn="r" rtl="1"/>
            <a:r>
              <a:rPr lang="fa-IR" b="1" dirty="0">
                <a:cs typeface="B Roya" panose="00000400000000000000" pitchFamily="2" charset="-78"/>
              </a:rPr>
              <a:t>کانال</a:t>
            </a:r>
            <a:endParaRPr lang="en-US" b="1" dirty="0">
              <a:cs typeface="B Roya" panose="00000400000000000000" pitchFamily="2" charset="-78"/>
            </a:endParaRP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6291636" y="419100"/>
            <a:ext cx="5671764" cy="661720"/>
          </a:xfrm>
        </p:spPr>
        <p:txBody>
          <a:bodyPr/>
          <a:lstStyle/>
          <a:p>
            <a:pPr algn="r"/>
            <a:r>
              <a:rPr lang="fa-IR" sz="4000" dirty="0">
                <a:latin typeface="Roya"/>
                <a:cs typeface="B Roya" panose="00000400000000000000" pitchFamily="2" charset="-78"/>
              </a:rPr>
              <a:t>بعد تولید</a:t>
            </a:r>
            <a:endParaRPr lang="en-US" sz="4000" dirty="0">
              <a:latin typeface="Roya"/>
              <a:cs typeface="B Roya" panose="00000400000000000000" pitchFamily="2" charset="-78"/>
            </a:endParaRPr>
          </a:p>
        </p:txBody>
      </p:sp>
      <p:sp>
        <p:nvSpPr>
          <p:cNvPr id="4" name="Freeform: Shape 64"/>
          <p:cNvSpPr>
            <a:spLocks noChangeAspect="1"/>
          </p:cNvSpPr>
          <p:nvPr/>
        </p:nvSpPr>
        <p:spPr>
          <a:xfrm>
            <a:off x="304800" y="-1779854"/>
            <a:ext cx="2597272" cy="2597272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46" y="96453"/>
            <a:ext cx="1440873" cy="42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4234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953000" y="1752600"/>
            <a:ext cx="5791200" cy="490904"/>
          </a:xfrm>
        </p:spPr>
        <p:txBody>
          <a:bodyPr/>
          <a:lstStyle/>
          <a:p>
            <a:pPr algn="r" rtl="1"/>
            <a:r>
              <a:rPr lang="fa-IR" b="1" dirty="0">
                <a:cs typeface="B Roya" panose="00000400000000000000" pitchFamily="2" charset="-78"/>
              </a:rPr>
              <a:t>دیوارها و نرده</a:t>
            </a:r>
            <a:endParaRPr lang="en-US" b="1" dirty="0">
              <a:cs typeface="B Roya" panose="00000400000000000000" pitchFamily="2" charset="-78"/>
            </a:endParaRP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6291636" y="419100"/>
            <a:ext cx="5671764" cy="661720"/>
          </a:xfrm>
        </p:spPr>
        <p:txBody>
          <a:bodyPr/>
          <a:lstStyle/>
          <a:p>
            <a:pPr algn="r"/>
            <a:r>
              <a:rPr lang="fa-IR" sz="4000" dirty="0">
                <a:latin typeface="Roya"/>
                <a:cs typeface="B Roya" panose="00000400000000000000" pitchFamily="2" charset="-78"/>
              </a:rPr>
              <a:t>بعد تولید</a:t>
            </a:r>
            <a:endParaRPr lang="en-US" sz="4000" dirty="0">
              <a:latin typeface="Roya"/>
              <a:cs typeface="B Roya" panose="00000400000000000000" pitchFamily="2" charset="-78"/>
            </a:endParaRPr>
          </a:p>
        </p:txBody>
      </p:sp>
      <p:sp>
        <p:nvSpPr>
          <p:cNvPr id="5" name="Freeform: Shape 64"/>
          <p:cNvSpPr>
            <a:spLocks noChangeAspect="1"/>
          </p:cNvSpPr>
          <p:nvPr/>
        </p:nvSpPr>
        <p:spPr>
          <a:xfrm>
            <a:off x="304800" y="-1779854"/>
            <a:ext cx="2597272" cy="2597272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46" y="96453"/>
            <a:ext cx="1440873" cy="4236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1352550"/>
            <a:ext cx="7029450" cy="499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1125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953000" y="1752600"/>
            <a:ext cx="5791200" cy="490904"/>
          </a:xfrm>
        </p:spPr>
        <p:txBody>
          <a:bodyPr/>
          <a:lstStyle/>
          <a:p>
            <a:pPr algn="r" rtl="1"/>
            <a:r>
              <a:rPr lang="fa-IR" b="1" dirty="0">
                <a:cs typeface="B Roya" panose="00000400000000000000" pitchFamily="2" charset="-78"/>
              </a:rPr>
              <a:t>خرید زمین</a:t>
            </a:r>
            <a:endParaRPr lang="en-US" b="1" dirty="0">
              <a:cs typeface="B Roya" panose="00000400000000000000" pitchFamily="2" charset="-78"/>
            </a:endParaRP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6291636" y="419100"/>
            <a:ext cx="5671764" cy="661720"/>
          </a:xfrm>
        </p:spPr>
        <p:txBody>
          <a:bodyPr/>
          <a:lstStyle/>
          <a:p>
            <a:pPr algn="r"/>
            <a:r>
              <a:rPr lang="fa-IR" sz="4000" dirty="0">
                <a:latin typeface="Roya"/>
                <a:cs typeface="B Roya" panose="00000400000000000000" pitchFamily="2" charset="-78"/>
              </a:rPr>
              <a:t>بعد تولید</a:t>
            </a:r>
            <a:endParaRPr lang="en-US" sz="4000" dirty="0">
              <a:latin typeface="Roya"/>
              <a:cs typeface="B Roya" panose="00000400000000000000" pitchFamily="2" charset="-78"/>
            </a:endParaRPr>
          </a:p>
        </p:txBody>
      </p:sp>
      <p:sp>
        <p:nvSpPr>
          <p:cNvPr id="4" name="Freeform: Shape 64"/>
          <p:cNvSpPr>
            <a:spLocks noChangeAspect="1"/>
          </p:cNvSpPr>
          <p:nvPr/>
        </p:nvSpPr>
        <p:spPr>
          <a:xfrm>
            <a:off x="304800" y="-1779854"/>
            <a:ext cx="2597272" cy="2597272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46" y="96453"/>
            <a:ext cx="1440873" cy="4236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2843"/>
            <a:ext cx="12192000" cy="369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804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953000" y="1752600"/>
            <a:ext cx="5791200" cy="490904"/>
          </a:xfrm>
        </p:spPr>
        <p:txBody>
          <a:bodyPr/>
          <a:lstStyle/>
          <a:p>
            <a:pPr algn="r" rtl="1"/>
            <a:r>
              <a:rPr lang="fa-IR" b="1" dirty="0">
                <a:cs typeface="B Roya" panose="00000400000000000000" pitchFamily="2" charset="-78"/>
              </a:rPr>
              <a:t>ساخت آبنما</a:t>
            </a:r>
            <a:endParaRPr lang="en-US" b="1" dirty="0">
              <a:cs typeface="B Roya" panose="00000400000000000000" pitchFamily="2" charset="-78"/>
            </a:endParaRP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6291636" y="419100"/>
            <a:ext cx="5671764" cy="661720"/>
          </a:xfrm>
        </p:spPr>
        <p:txBody>
          <a:bodyPr/>
          <a:lstStyle/>
          <a:p>
            <a:pPr algn="r"/>
            <a:r>
              <a:rPr lang="fa-IR" sz="4000" dirty="0">
                <a:latin typeface="Roya"/>
                <a:cs typeface="B Roya" panose="00000400000000000000" pitchFamily="2" charset="-78"/>
              </a:rPr>
              <a:t>بعد تولید</a:t>
            </a:r>
            <a:endParaRPr lang="en-US" sz="4000" dirty="0">
              <a:latin typeface="Roya"/>
              <a:cs typeface="B Roya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58837"/>
            <a:ext cx="7138782" cy="4756214"/>
          </a:xfrm>
          <a:prstGeom prst="rect">
            <a:avLst/>
          </a:prstGeom>
        </p:spPr>
      </p:pic>
      <p:sp>
        <p:nvSpPr>
          <p:cNvPr id="5" name="Freeform: Shape 64"/>
          <p:cNvSpPr>
            <a:spLocks noChangeAspect="1"/>
          </p:cNvSpPr>
          <p:nvPr/>
        </p:nvSpPr>
        <p:spPr>
          <a:xfrm>
            <a:off x="304800" y="-1779854"/>
            <a:ext cx="2597272" cy="2597272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46" y="96453"/>
            <a:ext cx="1440873" cy="42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4211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8058150" y="1714500"/>
            <a:ext cx="3429000" cy="490904"/>
          </a:xfrm>
        </p:spPr>
        <p:txBody>
          <a:bodyPr/>
          <a:lstStyle/>
          <a:p>
            <a:pPr algn="r" rtl="1"/>
            <a:r>
              <a:rPr lang="fa-IR" b="1" dirty="0" smtClean="0">
                <a:cs typeface="B Roya" panose="00000400000000000000" pitchFamily="2" charset="-78"/>
              </a:rPr>
              <a:t>محوطه سازی و گل کاری</a:t>
            </a:r>
            <a:endParaRPr lang="en-US" b="1" dirty="0">
              <a:cs typeface="B Roya" panose="00000400000000000000" pitchFamily="2" charset="-78"/>
            </a:endParaRP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6291636" y="419100"/>
            <a:ext cx="5671764" cy="661720"/>
          </a:xfrm>
        </p:spPr>
        <p:txBody>
          <a:bodyPr/>
          <a:lstStyle/>
          <a:p>
            <a:pPr algn="r"/>
            <a:r>
              <a:rPr lang="fa-IR" sz="4000" dirty="0">
                <a:latin typeface="Roya"/>
                <a:cs typeface="B Roya" panose="00000400000000000000" pitchFamily="2" charset="-78"/>
              </a:rPr>
              <a:t>بعد تولید</a:t>
            </a:r>
            <a:endParaRPr lang="en-US" sz="4000" dirty="0">
              <a:latin typeface="Roya"/>
              <a:cs typeface="B Roya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26" y="1257300"/>
            <a:ext cx="7086423" cy="4721329"/>
          </a:xfrm>
          <a:prstGeom prst="rect">
            <a:avLst/>
          </a:prstGeom>
        </p:spPr>
      </p:pic>
      <p:sp>
        <p:nvSpPr>
          <p:cNvPr id="5" name="Freeform: Shape 64"/>
          <p:cNvSpPr>
            <a:spLocks noChangeAspect="1"/>
          </p:cNvSpPr>
          <p:nvPr/>
        </p:nvSpPr>
        <p:spPr>
          <a:xfrm>
            <a:off x="304800" y="-1779854"/>
            <a:ext cx="2597272" cy="2597272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46" y="96453"/>
            <a:ext cx="1440873" cy="42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1475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7448550" y="1524000"/>
            <a:ext cx="3390900" cy="490904"/>
          </a:xfrm>
        </p:spPr>
        <p:txBody>
          <a:bodyPr/>
          <a:lstStyle/>
          <a:p>
            <a:pPr algn="r" rtl="1"/>
            <a:r>
              <a:rPr lang="fa-IR" dirty="0" smtClean="0">
                <a:cs typeface="B Roya" panose="00000400000000000000" pitchFamily="2" charset="-78"/>
              </a:rPr>
              <a:t>نگهبانی و حراست درب ها</a:t>
            </a:r>
            <a:endParaRPr lang="en-US" dirty="0">
              <a:cs typeface="B Roya" panose="00000400000000000000" pitchFamily="2" charset="-78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6291636" y="419100"/>
            <a:ext cx="5671764" cy="547842"/>
          </a:xfrm>
        </p:spPr>
        <p:txBody>
          <a:bodyPr/>
          <a:lstStyle/>
          <a:p>
            <a:pPr algn="r"/>
            <a:r>
              <a:rPr lang="fa-IR" sz="3200" dirty="0" smtClean="0">
                <a:latin typeface="Roya"/>
                <a:cs typeface="B Roya" panose="00000400000000000000" pitchFamily="2" charset="-78"/>
              </a:rPr>
              <a:t>رفاهی</a:t>
            </a:r>
            <a:endParaRPr lang="en-US" sz="3200" dirty="0">
              <a:latin typeface="Roya"/>
              <a:cs typeface="B Roya" panose="00000400000000000000" pitchFamily="2" charset="-78"/>
            </a:endParaRPr>
          </a:p>
        </p:txBody>
      </p:sp>
      <p:sp>
        <p:nvSpPr>
          <p:cNvPr id="11" name="Freeform: Shape 64"/>
          <p:cNvSpPr>
            <a:spLocks noChangeAspect="1"/>
          </p:cNvSpPr>
          <p:nvPr/>
        </p:nvSpPr>
        <p:spPr>
          <a:xfrm>
            <a:off x="304800" y="-1779854"/>
            <a:ext cx="2597272" cy="2597272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46" y="96453"/>
            <a:ext cx="1440873" cy="4236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257300"/>
            <a:ext cx="6657975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9238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6291636" y="419100"/>
            <a:ext cx="5671764" cy="547842"/>
          </a:xfrm>
        </p:spPr>
        <p:txBody>
          <a:bodyPr/>
          <a:lstStyle/>
          <a:p>
            <a:pPr algn="r"/>
            <a:r>
              <a:rPr lang="fa-IR" sz="3200" dirty="0" smtClean="0">
                <a:latin typeface="Roya"/>
                <a:cs typeface="B Roya" panose="00000400000000000000" pitchFamily="2" charset="-78"/>
              </a:rPr>
              <a:t>رفاهی</a:t>
            </a:r>
            <a:endParaRPr lang="en-US" sz="3200" dirty="0">
              <a:latin typeface="Roya"/>
              <a:cs typeface="B Roya" panose="00000400000000000000" pitchFamily="2" charset="-78"/>
            </a:endParaRP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-3590060" y="1257300"/>
            <a:ext cx="6510449" cy="490904"/>
          </a:xfrm>
        </p:spPr>
        <p:txBody>
          <a:bodyPr/>
          <a:lstStyle/>
          <a:p>
            <a:pPr algn="r" rtl="1"/>
            <a:r>
              <a:rPr lang="fa-IR" dirty="0" smtClean="0">
                <a:cs typeface="B Roya" panose="00000400000000000000" pitchFamily="2" charset="-78"/>
              </a:rPr>
              <a:t>استراحت گاه</a:t>
            </a:r>
            <a:endParaRPr lang="en-US" dirty="0">
              <a:cs typeface="B Roya" panose="00000400000000000000" pitchFamily="2" charset="-78"/>
            </a:endParaRP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9391650" y="1257300"/>
            <a:ext cx="2023308" cy="490904"/>
          </a:xfrm>
        </p:spPr>
        <p:txBody>
          <a:bodyPr/>
          <a:lstStyle/>
          <a:p>
            <a:pPr algn="r" rtl="1"/>
            <a:r>
              <a:rPr lang="fa-IR" dirty="0" smtClean="0">
                <a:cs typeface="B Roya" panose="00000400000000000000" pitchFamily="2" charset="-78"/>
              </a:rPr>
              <a:t>آشپزخانه</a:t>
            </a:r>
            <a:endParaRPr lang="en-US" dirty="0">
              <a:cs typeface="B Roya" panose="00000400000000000000" pitchFamily="2" charset="-78"/>
            </a:endParaRP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986213" y="1257300"/>
            <a:ext cx="2524236" cy="490904"/>
          </a:xfrm>
        </p:spPr>
        <p:txBody>
          <a:bodyPr/>
          <a:lstStyle/>
          <a:p>
            <a:pPr algn="r" rtl="1"/>
            <a:r>
              <a:rPr lang="fa-IR" dirty="0" smtClean="0">
                <a:cs typeface="B Roya" panose="00000400000000000000" pitchFamily="2" charset="-78"/>
              </a:rPr>
              <a:t>رختکن آقایان</a:t>
            </a:r>
            <a:endParaRPr lang="en-US" dirty="0">
              <a:cs typeface="B Roya" panose="00000400000000000000" pitchFamily="2" charset="-78"/>
            </a:endParaRPr>
          </a:p>
        </p:txBody>
      </p:sp>
      <p:sp>
        <p:nvSpPr>
          <p:cNvPr id="15" name="Freeform: Shape 64"/>
          <p:cNvSpPr>
            <a:spLocks noChangeAspect="1"/>
          </p:cNvSpPr>
          <p:nvPr/>
        </p:nvSpPr>
        <p:spPr>
          <a:xfrm>
            <a:off x="304800" y="-1779854"/>
            <a:ext cx="2597272" cy="2597272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46" y="96453"/>
            <a:ext cx="1440873" cy="423617"/>
          </a:xfrm>
          <a:prstGeom prst="rect">
            <a:avLst/>
          </a:prstGeom>
        </p:spPr>
      </p:pic>
      <p:sp>
        <p:nvSpPr>
          <p:cNvPr id="8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6757988" y="1257300"/>
            <a:ext cx="1852612" cy="490904"/>
          </a:xfrm>
        </p:spPr>
        <p:txBody>
          <a:bodyPr/>
          <a:lstStyle/>
          <a:p>
            <a:pPr algn="r" rtl="1"/>
            <a:r>
              <a:rPr lang="fa-IR" dirty="0" smtClean="0">
                <a:cs typeface="B Roya" panose="00000400000000000000" pitchFamily="2" charset="-78"/>
              </a:rPr>
              <a:t>نمازخانه</a:t>
            </a:r>
            <a:endParaRPr lang="en-US" dirty="0">
              <a:cs typeface="B Roy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497672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6381750" y="1866900"/>
            <a:ext cx="5543550" cy="4800600"/>
          </a:xfrm>
          <a:prstGeom prst="roundRect">
            <a:avLst/>
          </a:prstGeom>
          <a:solidFill>
            <a:schemeClr val="accent5">
              <a:alpha val="1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228600" y="1866900"/>
            <a:ext cx="5543550" cy="4800600"/>
          </a:xfrm>
          <a:prstGeom prst="roundRect">
            <a:avLst/>
          </a:prstGeom>
          <a:solidFill>
            <a:schemeClr val="accent5">
              <a:alpha val="1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3013364" y="818562"/>
            <a:ext cx="8950036" cy="547842"/>
          </a:xfrm>
        </p:spPr>
        <p:txBody>
          <a:bodyPr/>
          <a:lstStyle/>
          <a:p>
            <a:pPr algn="r"/>
            <a:r>
              <a:rPr lang="fa-IR" sz="3200" b="1" dirty="0" smtClean="0">
                <a:cs typeface="B Roya" panose="00000400000000000000" pitchFamily="2" charset="-78"/>
              </a:rPr>
              <a:t>گزارش کار انجام شده در بخش های مختلف مجتمع تولیدی نیرا</a:t>
            </a:r>
            <a:endParaRPr lang="en-US" sz="3200" b="1" dirty="0">
              <a:cs typeface="B Roya" panose="00000400000000000000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465888"/>
            <a:ext cx="431800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4294967295"/>
          </p:nvPr>
        </p:nvSpPr>
        <p:spPr>
          <a:xfrm>
            <a:off x="7277100" y="2095500"/>
            <a:ext cx="4130931" cy="661720"/>
          </a:xfrm>
          <a:prstGeom prst="rect">
            <a:avLst/>
          </a:prstGeom>
        </p:spPr>
        <p:txBody>
          <a:bodyPr/>
          <a:lstStyle/>
          <a:p>
            <a:pPr algn="r" rtl="1"/>
            <a:r>
              <a:rPr lang="fa-IR" sz="4000" dirty="0" smtClean="0">
                <a:solidFill>
                  <a:schemeClr val="bg1">
                    <a:lumMod val="95000"/>
                  </a:schemeClr>
                </a:solidFill>
                <a:cs typeface="B Roya" panose="00000400000000000000" pitchFamily="2" charset="-78"/>
              </a:rPr>
              <a:t>قبل تولید</a:t>
            </a:r>
            <a:endParaRPr lang="en-US" sz="4000" dirty="0">
              <a:solidFill>
                <a:schemeClr val="bg1">
                  <a:lumMod val="95000"/>
                </a:schemeClr>
              </a:solidFill>
              <a:cs typeface="B Roya" panose="00000400000000000000" pitchFamily="2" charset="-78"/>
            </a:endParaRP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4294967295"/>
          </p:nvPr>
        </p:nvSpPr>
        <p:spPr>
          <a:xfrm>
            <a:off x="7962900" y="4043575"/>
            <a:ext cx="3478035" cy="2544286"/>
          </a:xfrm>
          <a:prstGeom prst="rect">
            <a:avLst/>
          </a:prstGeom>
        </p:spPr>
        <p:txBody>
          <a:bodyPr/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800" dirty="0" smtClean="0">
                <a:solidFill>
                  <a:schemeClr val="bg1">
                    <a:lumMod val="95000"/>
                  </a:schemeClr>
                </a:solidFill>
                <a:cs typeface="B Roya" panose="00000400000000000000" pitchFamily="2" charset="-78"/>
              </a:rPr>
              <a:t>قسمت جوشکاری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800" dirty="0">
                <a:solidFill>
                  <a:schemeClr val="bg1">
                    <a:lumMod val="95000"/>
                  </a:schemeClr>
                </a:solidFill>
                <a:cs typeface="B Roya" panose="00000400000000000000" pitchFamily="2" charset="-78"/>
              </a:rPr>
              <a:t>کارگاه </a:t>
            </a:r>
            <a:r>
              <a:rPr lang="fa-IR" sz="2800" dirty="0" smtClean="0">
                <a:solidFill>
                  <a:schemeClr val="bg1">
                    <a:lumMod val="95000"/>
                  </a:schemeClr>
                </a:solidFill>
                <a:cs typeface="B Roya" panose="00000400000000000000" pitchFamily="2" charset="-78"/>
              </a:rPr>
              <a:t>تراشکاری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800" dirty="0">
                <a:solidFill>
                  <a:schemeClr val="bg1">
                    <a:lumMod val="95000"/>
                  </a:schemeClr>
                </a:solidFill>
                <a:cs typeface="B Roya" panose="00000400000000000000" pitchFamily="2" charset="-78"/>
              </a:rPr>
              <a:t>فضای اداری و عمومی</a:t>
            </a:r>
            <a:endParaRPr lang="en-US" sz="2800" dirty="0">
              <a:solidFill>
                <a:schemeClr val="bg1">
                  <a:lumMod val="95000"/>
                </a:schemeClr>
              </a:solidFill>
              <a:cs typeface="B Roya" panose="00000400000000000000" pitchFamily="2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800" dirty="0">
                <a:solidFill>
                  <a:schemeClr val="bg1">
                    <a:lumMod val="95000"/>
                  </a:schemeClr>
                </a:solidFill>
                <a:cs typeface="B Roya" panose="00000400000000000000" pitchFamily="2" charset="-78"/>
              </a:rPr>
              <a:t>کارگاه ساخت قرقره</a:t>
            </a:r>
            <a:endParaRPr lang="en-US" sz="2800" dirty="0">
              <a:solidFill>
                <a:schemeClr val="bg1">
                  <a:lumMod val="95000"/>
                </a:schemeClr>
              </a:solidFill>
              <a:cs typeface="B Roya" panose="00000400000000000000" pitchFamily="2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800" dirty="0" smtClean="0">
                <a:solidFill>
                  <a:schemeClr val="bg1">
                    <a:lumMod val="95000"/>
                  </a:schemeClr>
                </a:solidFill>
                <a:cs typeface="B Roya" panose="00000400000000000000" pitchFamily="2" charset="-78"/>
              </a:rPr>
              <a:t>نگهبانی</a:t>
            </a:r>
            <a:endParaRPr lang="en-US" sz="2800" dirty="0">
              <a:solidFill>
                <a:schemeClr val="bg1">
                  <a:lumMod val="95000"/>
                </a:schemeClr>
              </a:solidFill>
              <a:cs typeface="B Roya" panose="00000400000000000000" pitchFamily="2" charset="-78"/>
            </a:endParaRP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4294967295"/>
          </p:nvPr>
        </p:nvSpPr>
        <p:spPr>
          <a:xfrm>
            <a:off x="2954209" y="2114550"/>
            <a:ext cx="2130681" cy="661720"/>
          </a:xfrm>
          <a:prstGeom prst="rect">
            <a:avLst/>
          </a:prstGeom>
        </p:spPr>
        <p:txBody>
          <a:bodyPr/>
          <a:lstStyle/>
          <a:p>
            <a:pPr algn="r" rtl="1"/>
            <a:r>
              <a:rPr lang="fa-IR" sz="4000" dirty="0" smtClean="0">
                <a:solidFill>
                  <a:schemeClr val="bg1">
                    <a:lumMod val="95000"/>
                  </a:schemeClr>
                </a:solidFill>
                <a:cs typeface="B Roya" panose="00000400000000000000" pitchFamily="2" charset="-78"/>
              </a:rPr>
              <a:t>تولید</a:t>
            </a:r>
            <a:endParaRPr lang="en-US" sz="4000" dirty="0">
              <a:solidFill>
                <a:schemeClr val="bg1">
                  <a:lumMod val="95000"/>
                </a:schemeClr>
              </a:solidFill>
              <a:cs typeface="B Roya" panose="00000400000000000000" pitchFamily="2" charset="-78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4294967295"/>
          </p:nvPr>
        </p:nvSpPr>
        <p:spPr>
          <a:xfrm>
            <a:off x="7486650" y="3177020"/>
            <a:ext cx="1366949" cy="465859"/>
          </a:xfrm>
          <a:prstGeom prst="rect">
            <a:avLst/>
          </a:prstGeom>
        </p:spPr>
        <p:txBody>
          <a:bodyPr/>
          <a:lstStyle/>
          <a:p>
            <a:pPr algn="r" rtl="1"/>
            <a:r>
              <a:rPr lang="fa-IR" dirty="0">
                <a:solidFill>
                  <a:schemeClr val="bg1">
                    <a:lumMod val="95000"/>
                  </a:schemeClr>
                </a:solidFill>
                <a:cs typeface="B Roya" panose="00000400000000000000" pitchFamily="2" charset="-78"/>
              </a:rPr>
              <a:t>عمرانی</a:t>
            </a:r>
            <a:endParaRPr lang="en-US" dirty="0">
              <a:solidFill>
                <a:schemeClr val="bg1">
                  <a:lumMod val="95000"/>
                </a:schemeClr>
              </a:solidFill>
              <a:cs typeface="B Roya" panose="00000400000000000000" pitchFamily="2" charset="-78"/>
            </a:endParaRP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4294967295"/>
          </p:nvPr>
        </p:nvSpPr>
        <p:spPr>
          <a:xfrm>
            <a:off x="10210800" y="3145448"/>
            <a:ext cx="1195499" cy="455002"/>
          </a:xfrm>
          <a:prstGeom prst="rect">
            <a:avLst/>
          </a:prstGeom>
        </p:spPr>
        <p:txBody>
          <a:bodyPr/>
          <a:lstStyle/>
          <a:p>
            <a:pPr algn="r" rtl="1"/>
            <a:r>
              <a:rPr lang="fa-IR" dirty="0">
                <a:solidFill>
                  <a:schemeClr val="bg1">
                    <a:lumMod val="95000"/>
                  </a:schemeClr>
                </a:solidFill>
                <a:cs typeface="B Roya" panose="00000400000000000000" pitchFamily="2" charset="-78"/>
              </a:rPr>
              <a:t>زمین</a:t>
            </a:r>
            <a:endParaRPr lang="en-US" dirty="0">
              <a:solidFill>
                <a:schemeClr val="bg1">
                  <a:lumMod val="95000"/>
                </a:schemeClr>
              </a:solidFill>
              <a:cs typeface="B Roya" panose="00000400000000000000" pitchFamily="2" charset="-78"/>
            </a:endParaRP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4294967295"/>
          </p:nvPr>
        </p:nvSpPr>
        <p:spPr>
          <a:xfrm>
            <a:off x="9239250" y="3191741"/>
            <a:ext cx="1100249" cy="389659"/>
          </a:xfrm>
          <a:prstGeom prst="rect">
            <a:avLst/>
          </a:prstGeom>
        </p:spPr>
        <p:txBody>
          <a:bodyPr/>
          <a:lstStyle/>
          <a:p>
            <a:pPr algn="r" rtl="1"/>
            <a:r>
              <a:rPr lang="fa-IR" dirty="0">
                <a:solidFill>
                  <a:schemeClr val="bg1">
                    <a:lumMod val="95000"/>
                  </a:schemeClr>
                </a:solidFill>
                <a:cs typeface="B Roya" panose="00000400000000000000" pitchFamily="2" charset="-78"/>
              </a:rPr>
              <a:t>انشعابات</a:t>
            </a:r>
            <a:endParaRPr lang="en-US" dirty="0">
              <a:solidFill>
                <a:schemeClr val="bg1">
                  <a:lumMod val="95000"/>
                </a:schemeClr>
              </a:solidFill>
              <a:cs typeface="B Roya" panose="00000400000000000000" pitchFamily="2" charset="-78"/>
            </a:endParaRP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4294967295"/>
          </p:nvPr>
        </p:nvSpPr>
        <p:spPr>
          <a:xfrm>
            <a:off x="6343650" y="3200401"/>
            <a:ext cx="1189165" cy="476250"/>
          </a:xfrm>
          <a:prstGeom prst="rect">
            <a:avLst/>
          </a:prstGeom>
        </p:spPr>
        <p:txBody>
          <a:bodyPr/>
          <a:lstStyle/>
          <a:p>
            <a:pPr algn="r" rtl="1"/>
            <a:r>
              <a:rPr lang="fa-IR" dirty="0" smtClean="0">
                <a:solidFill>
                  <a:schemeClr val="bg1">
                    <a:lumMod val="95000"/>
                  </a:schemeClr>
                </a:solidFill>
                <a:cs typeface="B Roya" panose="00000400000000000000" pitchFamily="2" charset="-78"/>
              </a:rPr>
              <a:t>تجهیزات</a:t>
            </a:r>
            <a:endParaRPr lang="en-US" dirty="0">
              <a:solidFill>
                <a:schemeClr val="bg1">
                  <a:lumMod val="95000"/>
                </a:schemeClr>
              </a:solidFill>
              <a:cs typeface="B Roya" panose="00000400000000000000" pitchFamily="2" charset="-78"/>
            </a:endParaRP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4294967295"/>
          </p:nvPr>
        </p:nvSpPr>
        <p:spPr>
          <a:xfrm>
            <a:off x="3695700" y="3196070"/>
            <a:ext cx="1366949" cy="465859"/>
          </a:xfrm>
          <a:prstGeom prst="rect">
            <a:avLst/>
          </a:prstGeom>
        </p:spPr>
        <p:txBody>
          <a:bodyPr/>
          <a:lstStyle/>
          <a:p>
            <a:pPr algn="r" rtl="1"/>
            <a:r>
              <a:rPr lang="fa-IR" dirty="0">
                <a:solidFill>
                  <a:schemeClr val="bg1">
                    <a:lumMod val="95000"/>
                  </a:schemeClr>
                </a:solidFill>
                <a:cs typeface="B Roya" panose="00000400000000000000" pitchFamily="2" charset="-78"/>
              </a:rPr>
              <a:t>عمرانی</a:t>
            </a:r>
            <a:endParaRPr lang="en-US" dirty="0">
              <a:solidFill>
                <a:schemeClr val="bg1">
                  <a:lumMod val="95000"/>
                </a:schemeClr>
              </a:solidFill>
              <a:cs typeface="B Roya" panose="00000400000000000000" pitchFamily="2" charset="-78"/>
            </a:endParaRP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4294967295"/>
          </p:nvPr>
        </p:nvSpPr>
        <p:spPr>
          <a:xfrm>
            <a:off x="1885950" y="3190875"/>
            <a:ext cx="1189165" cy="476250"/>
          </a:xfrm>
          <a:prstGeom prst="rect">
            <a:avLst/>
          </a:prstGeom>
        </p:spPr>
        <p:txBody>
          <a:bodyPr/>
          <a:lstStyle/>
          <a:p>
            <a:pPr algn="r" rtl="1"/>
            <a:r>
              <a:rPr lang="fa-IR" dirty="0" smtClean="0">
                <a:solidFill>
                  <a:schemeClr val="bg1">
                    <a:lumMod val="95000"/>
                  </a:schemeClr>
                </a:solidFill>
                <a:cs typeface="B Roya" panose="00000400000000000000" pitchFamily="2" charset="-78"/>
              </a:rPr>
              <a:t>تجهیزات</a:t>
            </a:r>
            <a:endParaRPr lang="en-US" dirty="0">
              <a:solidFill>
                <a:schemeClr val="bg1">
                  <a:lumMod val="95000"/>
                </a:schemeClr>
              </a:solidFill>
              <a:cs typeface="B Roya" panose="00000400000000000000" pitchFamily="2" charset="-78"/>
            </a:endParaRP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4294967295"/>
          </p:nvPr>
        </p:nvSpPr>
        <p:spPr>
          <a:xfrm>
            <a:off x="1809750" y="4211780"/>
            <a:ext cx="3255224" cy="1712769"/>
          </a:xfrm>
          <a:prstGeom prst="rect">
            <a:avLst/>
          </a:prstGeom>
        </p:spPr>
        <p:txBody>
          <a:bodyPr/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b="1" dirty="0" smtClean="0">
                <a:solidFill>
                  <a:schemeClr val="bg1">
                    <a:lumMod val="95000"/>
                  </a:schemeClr>
                </a:solidFill>
                <a:cs typeface="B Roya" panose="00000400000000000000" pitchFamily="2" charset="-78"/>
              </a:rPr>
              <a:t>فنی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dirty="0">
                <a:solidFill>
                  <a:schemeClr val="bg1">
                    <a:lumMod val="95000"/>
                  </a:schemeClr>
                </a:solidFill>
                <a:cs typeface="B Roya" panose="00000400000000000000" pitchFamily="2" charset="-78"/>
              </a:rPr>
              <a:t>3 خط تولید</a:t>
            </a:r>
            <a:endParaRPr lang="en-US" dirty="0">
              <a:solidFill>
                <a:schemeClr val="bg1">
                  <a:lumMod val="95000"/>
                </a:schemeClr>
              </a:solidFill>
              <a:cs typeface="B Roya" panose="00000400000000000000" pitchFamily="2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dirty="0">
                <a:solidFill>
                  <a:schemeClr val="bg1">
                    <a:lumMod val="95000"/>
                  </a:schemeClr>
                </a:solidFill>
                <a:cs typeface="B Roya" panose="00000400000000000000" pitchFamily="2" charset="-78"/>
              </a:rPr>
              <a:t>1خط اکسسوری</a:t>
            </a:r>
            <a:endParaRPr lang="en-US" dirty="0">
              <a:solidFill>
                <a:schemeClr val="bg1">
                  <a:lumMod val="95000"/>
                </a:schemeClr>
              </a:solidFill>
              <a:cs typeface="B Roya" panose="00000400000000000000" pitchFamily="2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b="1" dirty="0" smtClean="0">
                <a:solidFill>
                  <a:schemeClr val="bg1">
                    <a:lumMod val="95000"/>
                  </a:schemeClr>
                </a:solidFill>
                <a:cs typeface="B Roya" panose="00000400000000000000" pitchFamily="2" charset="-78"/>
              </a:rPr>
              <a:t>عمومی</a:t>
            </a:r>
            <a:endParaRPr lang="en-US" b="1" dirty="0">
              <a:solidFill>
                <a:schemeClr val="bg1">
                  <a:lumMod val="95000"/>
                </a:schemeClr>
              </a:solidFill>
              <a:cs typeface="B Roya" panose="00000400000000000000" pitchFamily="2" charset="-78"/>
            </a:endParaRPr>
          </a:p>
        </p:txBody>
      </p:sp>
      <p:sp>
        <p:nvSpPr>
          <p:cNvPr id="27" name="Freeform: Shape 64"/>
          <p:cNvSpPr>
            <a:spLocks noChangeAspect="1"/>
          </p:cNvSpPr>
          <p:nvPr/>
        </p:nvSpPr>
        <p:spPr>
          <a:xfrm>
            <a:off x="304800" y="-1779854"/>
            <a:ext cx="2597272" cy="2597272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46" y="96453"/>
            <a:ext cx="1440873" cy="42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595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42900" y="1866900"/>
            <a:ext cx="5543550" cy="4800600"/>
          </a:xfrm>
          <a:prstGeom prst="roundRect">
            <a:avLst/>
          </a:prstGeom>
          <a:solidFill>
            <a:schemeClr val="accent5">
              <a:alpha val="1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324600" y="1866900"/>
            <a:ext cx="5543550" cy="4800600"/>
          </a:xfrm>
          <a:prstGeom prst="roundRect">
            <a:avLst/>
          </a:prstGeom>
          <a:solidFill>
            <a:schemeClr val="accent5">
              <a:alpha val="1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3013364" y="818562"/>
            <a:ext cx="8950036" cy="547842"/>
          </a:xfrm>
        </p:spPr>
        <p:txBody>
          <a:bodyPr/>
          <a:lstStyle/>
          <a:p>
            <a:pPr algn="r"/>
            <a:r>
              <a:rPr lang="fa-IR" sz="3200" b="1" dirty="0" smtClean="0">
                <a:cs typeface="B Roya" panose="00000400000000000000" pitchFamily="2" charset="-78"/>
              </a:rPr>
              <a:t>گزارش کار انجام شده در بخش های مختلف مجتمع تولیدی نیرا</a:t>
            </a:r>
            <a:endParaRPr lang="en-US" sz="3200" b="1" dirty="0">
              <a:cs typeface="B Roya" panose="00000400000000000000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465888"/>
            <a:ext cx="431800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4294967295"/>
          </p:nvPr>
        </p:nvSpPr>
        <p:spPr>
          <a:xfrm>
            <a:off x="6477000" y="2781300"/>
            <a:ext cx="4991100" cy="3638550"/>
          </a:xfrm>
          <a:prstGeom prst="rect">
            <a:avLst/>
          </a:prstGeom>
        </p:spPr>
        <p:txBody>
          <a:bodyPr/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dirty="0" smtClean="0">
                <a:solidFill>
                  <a:schemeClr val="bg1">
                    <a:lumMod val="95000"/>
                  </a:schemeClr>
                </a:solidFill>
                <a:cs typeface="B Roya" panose="00000400000000000000" pitchFamily="2" charset="-78"/>
              </a:rPr>
              <a:t>ساخت انبارها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dirty="0" smtClean="0">
                <a:solidFill>
                  <a:schemeClr val="bg1">
                    <a:lumMod val="95000"/>
                  </a:schemeClr>
                </a:solidFill>
                <a:cs typeface="B Roya" panose="00000400000000000000" pitchFamily="2" charset="-78"/>
              </a:rPr>
              <a:t>ساخت و کف سازی محوطه (خاک ریزی)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dirty="0" smtClean="0">
                <a:solidFill>
                  <a:schemeClr val="bg1">
                    <a:lumMod val="95000"/>
                  </a:schemeClr>
                </a:solidFill>
                <a:cs typeface="B Roya" panose="00000400000000000000" pitchFamily="2" charset="-78"/>
              </a:rPr>
              <a:t>سپتیک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dirty="0" smtClean="0">
                <a:solidFill>
                  <a:schemeClr val="bg1">
                    <a:lumMod val="95000"/>
                  </a:schemeClr>
                </a:solidFill>
                <a:cs typeface="B Roya" panose="00000400000000000000" pitchFamily="2" charset="-78"/>
              </a:rPr>
              <a:t>کانال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dirty="0" smtClean="0">
                <a:solidFill>
                  <a:schemeClr val="bg1">
                    <a:lumMod val="95000"/>
                  </a:schemeClr>
                </a:solidFill>
                <a:cs typeface="B Roya" panose="00000400000000000000" pitchFamily="2" charset="-78"/>
              </a:rPr>
              <a:t>دیوارها و نرده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dirty="0" smtClean="0">
                <a:solidFill>
                  <a:schemeClr val="bg1">
                    <a:lumMod val="95000"/>
                  </a:schemeClr>
                </a:solidFill>
                <a:cs typeface="B Roya" panose="00000400000000000000" pitchFamily="2" charset="-78"/>
              </a:rPr>
              <a:t>خرید زمین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dirty="0" smtClean="0">
                <a:solidFill>
                  <a:schemeClr val="bg1">
                    <a:lumMod val="95000"/>
                  </a:schemeClr>
                </a:solidFill>
                <a:cs typeface="B Roya" panose="00000400000000000000" pitchFamily="2" charset="-78"/>
              </a:rPr>
              <a:t>ساخت آبنما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dirty="0" smtClean="0">
                <a:solidFill>
                  <a:schemeClr val="bg1">
                    <a:lumMod val="95000"/>
                  </a:schemeClr>
                </a:solidFill>
                <a:cs typeface="B Roya" panose="00000400000000000000" pitchFamily="2" charset="-78"/>
              </a:rPr>
              <a:t>محوطه سازی و گل کاری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95000"/>
                </a:schemeClr>
              </a:solidFill>
              <a:cs typeface="B Roya" panose="00000400000000000000" pitchFamily="2" charset="-78"/>
            </a:endParaRP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4294967295"/>
          </p:nvPr>
        </p:nvSpPr>
        <p:spPr>
          <a:xfrm>
            <a:off x="3028950" y="2059598"/>
            <a:ext cx="2130681" cy="490904"/>
          </a:xfrm>
          <a:prstGeom prst="rect">
            <a:avLst/>
          </a:prstGeom>
        </p:spPr>
        <p:txBody>
          <a:bodyPr/>
          <a:lstStyle/>
          <a:p>
            <a:pPr algn="r" rtl="1"/>
            <a:r>
              <a:rPr lang="fa-IR" sz="4000" dirty="0">
                <a:solidFill>
                  <a:schemeClr val="bg1">
                    <a:lumMod val="95000"/>
                  </a:schemeClr>
                </a:solidFill>
                <a:cs typeface="B Roya" panose="00000400000000000000" pitchFamily="2" charset="-78"/>
              </a:rPr>
              <a:t>رفاهی</a:t>
            </a:r>
            <a:endParaRPr lang="en-US" sz="4000" dirty="0">
              <a:solidFill>
                <a:schemeClr val="bg1">
                  <a:lumMod val="95000"/>
                </a:schemeClr>
              </a:solidFill>
              <a:cs typeface="B Roya" panose="00000400000000000000" pitchFamily="2" charset="-78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4294967295"/>
          </p:nvPr>
        </p:nvSpPr>
        <p:spPr>
          <a:xfrm>
            <a:off x="9296400" y="2057400"/>
            <a:ext cx="2130681" cy="661720"/>
          </a:xfrm>
          <a:prstGeom prst="rect">
            <a:avLst/>
          </a:prstGeom>
        </p:spPr>
        <p:txBody>
          <a:bodyPr/>
          <a:lstStyle/>
          <a:p>
            <a:pPr algn="r" rtl="1"/>
            <a:r>
              <a:rPr lang="fa-IR" sz="4000" dirty="0">
                <a:solidFill>
                  <a:schemeClr val="bg1">
                    <a:lumMod val="95000"/>
                  </a:schemeClr>
                </a:solidFill>
                <a:cs typeface="B Roya" panose="00000400000000000000" pitchFamily="2" charset="-78"/>
              </a:rPr>
              <a:t>بعد تولید</a:t>
            </a:r>
            <a:endParaRPr lang="en-US" sz="4000" dirty="0">
              <a:solidFill>
                <a:schemeClr val="bg1">
                  <a:lumMod val="95000"/>
                </a:schemeClr>
              </a:solidFill>
              <a:cs typeface="B Roya" panose="00000400000000000000" pitchFamily="2" charset="-78"/>
            </a:endParaRP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4294967295"/>
          </p:nvPr>
        </p:nvSpPr>
        <p:spPr>
          <a:xfrm>
            <a:off x="838201" y="2919046"/>
            <a:ext cx="4343400" cy="2853104"/>
          </a:xfrm>
          <a:prstGeom prst="rect">
            <a:avLst/>
          </a:prstGeom>
        </p:spPr>
        <p:txBody>
          <a:bodyPr/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dirty="0" smtClean="0">
                <a:solidFill>
                  <a:schemeClr val="bg1">
                    <a:lumMod val="95000"/>
                  </a:schemeClr>
                </a:solidFill>
                <a:cs typeface="B Roya" panose="00000400000000000000" pitchFamily="2" charset="-78"/>
              </a:rPr>
              <a:t>نگهبانی و حراست درب ها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dirty="0" smtClean="0">
                <a:solidFill>
                  <a:schemeClr val="bg1">
                    <a:lumMod val="95000"/>
                  </a:schemeClr>
                </a:solidFill>
                <a:cs typeface="B Roya" panose="00000400000000000000" pitchFamily="2" charset="-78"/>
              </a:rPr>
              <a:t>آشپزخانه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dirty="0" smtClean="0">
                <a:solidFill>
                  <a:schemeClr val="bg1">
                    <a:lumMod val="95000"/>
                  </a:schemeClr>
                </a:solidFill>
                <a:cs typeface="B Roya" panose="00000400000000000000" pitchFamily="2" charset="-78"/>
              </a:rPr>
              <a:t>استراحتگاه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dirty="0">
                <a:solidFill>
                  <a:schemeClr val="bg1">
                    <a:lumMod val="95000"/>
                  </a:schemeClr>
                </a:solidFill>
                <a:cs typeface="B Roya" panose="00000400000000000000" pitchFamily="2" charset="-78"/>
              </a:rPr>
              <a:t>رختکن </a:t>
            </a:r>
            <a:r>
              <a:rPr lang="fa-IR" dirty="0" smtClean="0">
                <a:solidFill>
                  <a:schemeClr val="bg1">
                    <a:lumMod val="95000"/>
                  </a:schemeClr>
                </a:solidFill>
                <a:cs typeface="B Roya" panose="00000400000000000000" pitchFamily="2" charset="-78"/>
              </a:rPr>
              <a:t>آقایان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dirty="0">
                <a:solidFill>
                  <a:schemeClr val="bg1">
                    <a:lumMod val="95000"/>
                  </a:schemeClr>
                </a:solidFill>
                <a:cs typeface="B Roya" panose="00000400000000000000" pitchFamily="2" charset="-78"/>
              </a:rPr>
              <a:t>نمازخانه</a:t>
            </a:r>
            <a:endParaRPr lang="en-US" dirty="0">
              <a:solidFill>
                <a:schemeClr val="bg1">
                  <a:lumMod val="95000"/>
                </a:schemeClr>
              </a:solidFill>
              <a:cs typeface="B Roya" panose="00000400000000000000" pitchFamily="2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95000"/>
                </a:schemeClr>
              </a:solidFill>
              <a:cs typeface="B Roya" panose="00000400000000000000" pitchFamily="2" charset="-78"/>
            </a:endParaRPr>
          </a:p>
        </p:txBody>
      </p:sp>
      <p:sp>
        <p:nvSpPr>
          <p:cNvPr id="24" name="Freeform: Shape 64"/>
          <p:cNvSpPr>
            <a:spLocks noChangeAspect="1"/>
          </p:cNvSpPr>
          <p:nvPr/>
        </p:nvSpPr>
        <p:spPr>
          <a:xfrm>
            <a:off x="304800" y="-1779854"/>
            <a:ext cx="2597272" cy="2597272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46" y="96453"/>
            <a:ext cx="1440873" cy="42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09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49" y="1558635"/>
            <a:ext cx="6567056" cy="4921446"/>
          </a:xfrm>
          <a:prstGeom prst="rect">
            <a:avLst/>
          </a:prstGeom>
        </p:spPr>
      </p:pic>
      <p:sp>
        <p:nvSpPr>
          <p:cNvPr id="65" name="Freeform: Shape 64"/>
          <p:cNvSpPr>
            <a:spLocks noChangeAspect="1"/>
          </p:cNvSpPr>
          <p:nvPr/>
        </p:nvSpPr>
        <p:spPr>
          <a:xfrm>
            <a:off x="304800" y="-1779854"/>
            <a:ext cx="2597272" cy="2597272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5999018" y="1724890"/>
            <a:ext cx="5964382" cy="490904"/>
          </a:xfrm>
        </p:spPr>
        <p:txBody>
          <a:bodyPr/>
          <a:lstStyle/>
          <a:p>
            <a:pPr algn="ctr" rtl="1"/>
            <a:r>
              <a:rPr lang="fa-IR" b="1" dirty="0" smtClean="0">
                <a:cs typeface="B Roya" panose="00000400000000000000" pitchFamily="2" charset="-78"/>
              </a:rPr>
              <a:t>قسمت جوشکاری</a:t>
            </a:r>
            <a:endParaRPr lang="en-US" b="1" dirty="0">
              <a:cs typeface="B Roya" panose="00000400000000000000" pitchFamily="2" charset="-78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6291636" y="419100"/>
            <a:ext cx="5671764" cy="661720"/>
          </a:xfrm>
        </p:spPr>
        <p:txBody>
          <a:bodyPr/>
          <a:lstStyle/>
          <a:p>
            <a:pPr algn="r"/>
            <a:r>
              <a:rPr lang="fa-IR" sz="4000" dirty="0" smtClean="0">
                <a:latin typeface="Roya"/>
                <a:cs typeface="B Roya" panose="00000400000000000000" pitchFamily="2" charset="-78"/>
              </a:rPr>
              <a:t>کارگاه قبل تولید</a:t>
            </a:r>
            <a:endParaRPr lang="en-US" sz="4000" dirty="0">
              <a:latin typeface="Roya"/>
              <a:cs typeface="B Roya" panose="00000400000000000000" pitchFamily="2" charset="-78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46" y="96453"/>
            <a:ext cx="1440873" cy="42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0498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6096000" y="1683328"/>
            <a:ext cx="5867400" cy="490904"/>
          </a:xfrm>
        </p:spPr>
        <p:txBody>
          <a:bodyPr/>
          <a:lstStyle/>
          <a:p>
            <a:pPr algn="ctr" rtl="1"/>
            <a:r>
              <a:rPr lang="fa-IR" b="1" dirty="0">
                <a:cs typeface="B Roya" panose="00000400000000000000" pitchFamily="2" charset="-78"/>
              </a:rPr>
              <a:t>کارگاه تراشکاری</a:t>
            </a:r>
            <a:endParaRPr lang="en-US" b="1" dirty="0">
              <a:cs typeface="B Roya" panose="00000400000000000000" pitchFamily="2" charset="-78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6291636" y="419100"/>
            <a:ext cx="5671764" cy="661720"/>
          </a:xfrm>
        </p:spPr>
        <p:txBody>
          <a:bodyPr/>
          <a:lstStyle/>
          <a:p>
            <a:pPr algn="r"/>
            <a:r>
              <a:rPr lang="fa-IR" sz="4000" dirty="0">
                <a:latin typeface="Roya"/>
                <a:cs typeface="B Roya" panose="00000400000000000000" pitchFamily="2" charset="-78"/>
              </a:rPr>
              <a:t>کارگاه قبل تولید</a:t>
            </a:r>
            <a:endParaRPr lang="en-US" sz="4000" dirty="0">
              <a:latin typeface="Roya"/>
              <a:cs typeface="B Roya" panose="00000400000000000000" pitchFamily="2" charset="-78"/>
            </a:endParaRPr>
          </a:p>
        </p:txBody>
      </p:sp>
      <p:sp>
        <p:nvSpPr>
          <p:cNvPr id="10" name="Freeform: Shape 64"/>
          <p:cNvSpPr>
            <a:spLocks noChangeAspect="1"/>
          </p:cNvSpPr>
          <p:nvPr/>
        </p:nvSpPr>
        <p:spPr>
          <a:xfrm>
            <a:off x="304800" y="-1779854"/>
            <a:ext cx="2597272" cy="2597272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46" y="96453"/>
            <a:ext cx="1440873" cy="4236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6362343" cy="476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2199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6291636" y="419100"/>
            <a:ext cx="5671764" cy="661720"/>
          </a:xfrm>
        </p:spPr>
        <p:txBody>
          <a:bodyPr/>
          <a:lstStyle/>
          <a:p>
            <a:pPr algn="r"/>
            <a:r>
              <a:rPr lang="fa-IR" sz="4000" dirty="0">
                <a:latin typeface="Roya"/>
                <a:cs typeface="B Roya" panose="00000400000000000000" pitchFamily="2" charset="-78"/>
              </a:rPr>
              <a:t>کارگاه قبل تولید</a:t>
            </a:r>
            <a:endParaRPr lang="en-US" sz="4000" dirty="0">
              <a:latin typeface="Roya"/>
              <a:cs typeface="B Roya" panose="00000400000000000000" pitchFamily="2" charset="-78"/>
            </a:endParaRP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7112521" y="1850048"/>
            <a:ext cx="3986757" cy="490904"/>
          </a:xfrm>
        </p:spPr>
        <p:txBody>
          <a:bodyPr/>
          <a:lstStyle/>
          <a:p>
            <a:pPr algn="ctr" rtl="1"/>
            <a:r>
              <a:rPr lang="fa-IR" b="1" dirty="0">
                <a:cs typeface="B Roya" panose="00000400000000000000" pitchFamily="2" charset="-78"/>
              </a:rPr>
              <a:t>کارگاه ساخت قرقره </a:t>
            </a:r>
            <a:endParaRPr lang="en-US" b="1" dirty="0">
              <a:cs typeface="B Roya" panose="000004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1619250"/>
            <a:ext cx="6172200" cy="4625536"/>
          </a:xfrm>
          <a:prstGeom prst="rect">
            <a:avLst/>
          </a:prstGeom>
        </p:spPr>
      </p:pic>
      <p:sp>
        <p:nvSpPr>
          <p:cNvPr id="21" name="Freeform: Shape 64"/>
          <p:cNvSpPr>
            <a:spLocks noChangeAspect="1"/>
          </p:cNvSpPr>
          <p:nvPr/>
        </p:nvSpPr>
        <p:spPr>
          <a:xfrm>
            <a:off x="304800" y="-1779854"/>
            <a:ext cx="2597272" cy="2597272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46" y="96453"/>
            <a:ext cx="1440873" cy="42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9098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6291636" y="419100"/>
            <a:ext cx="5671764" cy="661720"/>
          </a:xfrm>
        </p:spPr>
        <p:txBody>
          <a:bodyPr/>
          <a:lstStyle/>
          <a:p>
            <a:pPr algn="r"/>
            <a:r>
              <a:rPr lang="fa-IR" sz="4000" dirty="0">
                <a:latin typeface="Roya"/>
                <a:cs typeface="B Roya" panose="00000400000000000000" pitchFamily="2" charset="-78"/>
              </a:rPr>
              <a:t>کارگاه قبل تولید</a:t>
            </a:r>
            <a:endParaRPr lang="en-US" sz="4000" dirty="0">
              <a:latin typeface="Roya"/>
              <a:cs typeface="B Roya" panose="00000400000000000000" pitchFamily="2" charset="-78"/>
            </a:endParaRP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572000" y="1750869"/>
            <a:ext cx="5791200" cy="490904"/>
          </a:xfrm>
        </p:spPr>
        <p:txBody>
          <a:bodyPr/>
          <a:lstStyle/>
          <a:p>
            <a:pPr algn="r" rtl="1"/>
            <a:r>
              <a:rPr lang="fa-IR" b="1" dirty="0">
                <a:cs typeface="B Roya" panose="00000400000000000000" pitchFamily="2" charset="-78"/>
              </a:rPr>
              <a:t>نگهبانی</a:t>
            </a:r>
            <a:endParaRPr lang="en-US" b="1" dirty="0">
              <a:cs typeface="B Roya" panose="00000400000000000000" pitchFamily="2" charset="-78"/>
            </a:endParaRPr>
          </a:p>
        </p:txBody>
      </p:sp>
      <p:sp>
        <p:nvSpPr>
          <p:cNvPr id="10" name="Freeform: Shape 64"/>
          <p:cNvSpPr>
            <a:spLocks noChangeAspect="1"/>
          </p:cNvSpPr>
          <p:nvPr/>
        </p:nvSpPr>
        <p:spPr>
          <a:xfrm>
            <a:off x="304800" y="-1779854"/>
            <a:ext cx="2597272" cy="2597272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46" y="96453"/>
            <a:ext cx="1440873" cy="4236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28800"/>
            <a:ext cx="6543675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2540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6291636" y="419100"/>
            <a:ext cx="5671764" cy="661720"/>
          </a:xfrm>
        </p:spPr>
        <p:txBody>
          <a:bodyPr/>
          <a:lstStyle/>
          <a:p>
            <a:pPr algn="r"/>
            <a:r>
              <a:rPr lang="fa-IR" sz="4000" dirty="0">
                <a:latin typeface="Roya"/>
                <a:cs typeface="B Roya" panose="00000400000000000000" pitchFamily="2" charset="-78"/>
              </a:rPr>
              <a:t>کارگاه قبل تولید</a:t>
            </a:r>
            <a:endParaRPr lang="en-US" sz="4000" dirty="0">
              <a:latin typeface="Roya"/>
              <a:cs typeface="B Roya" panose="00000400000000000000" pitchFamily="2" charset="-78"/>
            </a:endParaRP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04800" y="1636569"/>
            <a:ext cx="5791200" cy="490904"/>
          </a:xfrm>
        </p:spPr>
        <p:txBody>
          <a:bodyPr/>
          <a:lstStyle/>
          <a:p>
            <a:pPr algn="r" rtl="1"/>
            <a:r>
              <a:rPr lang="fa-IR" b="1" dirty="0">
                <a:cs typeface="B Roya" panose="00000400000000000000" pitchFamily="2" charset="-78"/>
              </a:rPr>
              <a:t>نگهبانی</a:t>
            </a:r>
            <a:endParaRPr lang="en-US" b="1" dirty="0">
              <a:cs typeface="B Roya" panose="00000400000000000000" pitchFamily="2" charset="-78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6096000" y="1728354"/>
            <a:ext cx="5867400" cy="490904"/>
          </a:xfrm>
        </p:spPr>
        <p:txBody>
          <a:bodyPr/>
          <a:lstStyle/>
          <a:p>
            <a:pPr algn="r" rtl="1"/>
            <a:r>
              <a:rPr lang="fa-IR" b="1" dirty="0">
                <a:cs typeface="B Roya" panose="00000400000000000000" pitchFamily="2" charset="-78"/>
              </a:rPr>
              <a:t>فضای اداری و عمومی</a:t>
            </a:r>
            <a:endParaRPr lang="en-US" b="1" dirty="0">
              <a:cs typeface="B Roya" panose="00000400000000000000" pitchFamily="2" charset="-78"/>
            </a:endParaRPr>
          </a:p>
        </p:txBody>
      </p:sp>
      <p:sp>
        <p:nvSpPr>
          <p:cNvPr id="10" name="Freeform: Shape 64"/>
          <p:cNvSpPr>
            <a:spLocks noChangeAspect="1"/>
          </p:cNvSpPr>
          <p:nvPr/>
        </p:nvSpPr>
        <p:spPr>
          <a:xfrm>
            <a:off x="304800" y="-1779854"/>
            <a:ext cx="2597272" cy="2597272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46" y="96453"/>
            <a:ext cx="1440873" cy="4236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2571750"/>
            <a:ext cx="5572125" cy="3714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652" y="2571750"/>
            <a:ext cx="4959548" cy="371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4172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6291636" y="419100"/>
            <a:ext cx="5671764" cy="661720"/>
          </a:xfrm>
        </p:spPr>
        <p:txBody>
          <a:bodyPr/>
          <a:lstStyle/>
          <a:p>
            <a:pPr algn="r"/>
            <a:r>
              <a:rPr lang="fa-IR" sz="4000" dirty="0">
                <a:latin typeface="Roya"/>
                <a:cs typeface="B Roya" panose="00000400000000000000" pitchFamily="2" charset="-78"/>
              </a:rPr>
              <a:t>تولید</a:t>
            </a:r>
            <a:endParaRPr lang="en-US" sz="4000" dirty="0">
              <a:latin typeface="Roya"/>
              <a:cs typeface="B Roya" panose="00000400000000000000" pitchFamily="2" charset="-78"/>
            </a:endParaRP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5848350" y="1202348"/>
            <a:ext cx="3389712" cy="490904"/>
          </a:xfrm>
        </p:spPr>
        <p:txBody>
          <a:bodyPr/>
          <a:lstStyle/>
          <a:p>
            <a:pPr algn="r" rtl="1"/>
            <a:r>
              <a:rPr lang="fa-IR" b="1" dirty="0">
                <a:cs typeface="B Roya" panose="00000400000000000000" pitchFamily="2" charset="-78"/>
              </a:rPr>
              <a:t>3 خط تولید</a:t>
            </a:r>
            <a:endParaRPr lang="en-US" b="1" dirty="0">
              <a:cs typeface="B Roya" panose="00000400000000000000" pitchFamily="2" charset="-78"/>
            </a:endParaRP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5962650" y="630381"/>
            <a:ext cx="3255224" cy="490904"/>
          </a:xfrm>
        </p:spPr>
        <p:txBody>
          <a:bodyPr/>
          <a:lstStyle/>
          <a:p>
            <a:pPr algn="r" rtl="1"/>
            <a:r>
              <a:rPr lang="fa-IR" b="1" dirty="0">
                <a:cs typeface="B Roya" panose="00000400000000000000" pitchFamily="2" charset="-78"/>
              </a:rPr>
              <a:t>فنی</a:t>
            </a:r>
            <a:endParaRPr lang="en-US" b="1" dirty="0">
              <a:cs typeface="B Roya" panose="00000400000000000000" pitchFamily="2" charset="-78"/>
            </a:endParaRP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5810250" y="1852246"/>
            <a:ext cx="3439935" cy="490904"/>
          </a:xfrm>
        </p:spPr>
        <p:txBody>
          <a:bodyPr/>
          <a:lstStyle/>
          <a:p>
            <a:pPr algn="r" rtl="1"/>
            <a:r>
              <a:rPr lang="fa-IR" b="1" dirty="0">
                <a:cs typeface="B Roya" panose="00000400000000000000" pitchFamily="2" charset="-78"/>
              </a:rPr>
              <a:t>1خط اکسسوری</a:t>
            </a:r>
            <a:endParaRPr lang="en-US" b="1" dirty="0">
              <a:cs typeface="B Roya" panose="00000400000000000000" pitchFamily="2" charset="-78"/>
            </a:endParaRPr>
          </a:p>
        </p:txBody>
      </p:sp>
      <p:sp>
        <p:nvSpPr>
          <p:cNvPr id="11" name="Freeform: Shape 64"/>
          <p:cNvSpPr>
            <a:spLocks noChangeAspect="1"/>
          </p:cNvSpPr>
          <p:nvPr/>
        </p:nvSpPr>
        <p:spPr>
          <a:xfrm>
            <a:off x="304800" y="-1779854"/>
            <a:ext cx="2597272" cy="2597272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46" y="96453"/>
            <a:ext cx="1440873" cy="4236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1257300"/>
            <a:ext cx="4552950" cy="30310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00400"/>
            <a:ext cx="4857750" cy="3238500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5791200" y="2461846"/>
            <a:ext cx="3439935" cy="490904"/>
          </a:xfrm>
        </p:spPr>
        <p:txBody>
          <a:bodyPr/>
          <a:lstStyle/>
          <a:p>
            <a:pPr algn="r" rtl="1"/>
            <a:r>
              <a:rPr lang="fa-IR" b="1" dirty="0" smtClean="0">
                <a:cs typeface="B Roya" panose="00000400000000000000" pitchFamily="2" charset="-78"/>
              </a:rPr>
              <a:t>عمومی</a:t>
            </a:r>
            <a:endParaRPr lang="en-US" b="1" dirty="0">
              <a:cs typeface="B Roy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084123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orybuilding Neal Creative">
  <a:themeElements>
    <a:clrScheme name="Neal Analytics 2">
      <a:dk1>
        <a:srgbClr val="000000"/>
      </a:dk1>
      <a:lt1>
        <a:srgbClr val="FFFFFF"/>
      </a:lt1>
      <a:dk2>
        <a:srgbClr val="0074AF"/>
      </a:dk2>
      <a:lt2>
        <a:srgbClr val="00B0F0"/>
      </a:lt2>
      <a:accent1>
        <a:srgbClr val="75D1FF"/>
      </a:accent1>
      <a:accent2>
        <a:srgbClr val="004568"/>
      </a:accent2>
      <a:accent3>
        <a:srgbClr val="92D050"/>
      </a:accent3>
      <a:accent4>
        <a:srgbClr val="FFC000"/>
      </a:accent4>
      <a:accent5>
        <a:srgbClr val="004568"/>
      </a:accent5>
      <a:accent6>
        <a:srgbClr val="0074AF"/>
      </a:accent6>
      <a:hlink>
        <a:srgbClr val="43C0FF"/>
      </a:hlink>
      <a:folHlink>
        <a:srgbClr val="75D1FF"/>
      </a:folHlink>
    </a:clrScheme>
    <a:fontScheme name="MICROSOFT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FUL Presentations.pptx" id="{F35F1979-0F96-40AB-A8BA-4291EDE5F127}" vid="{D4D34B82-5498-418F-8E4B-B445820BAA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497</TotalTime>
  <Words>212</Words>
  <Application>Microsoft Office PowerPoint</Application>
  <PresentationFormat>Widescreen</PresentationFormat>
  <Paragraphs>97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Arial Black</vt:lpstr>
      <vt:lpstr>B Roya</vt:lpstr>
      <vt:lpstr>Calibri</vt:lpstr>
      <vt:lpstr>Roya</vt:lpstr>
      <vt:lpstr>Segoe UI</vt:lpstr>
      <vt:lpstr>Segoe UI Black</vt:lpstr>
      <vt:lpstr>Segoe UI Light</vt:lpstr>
      <vt:lpstr>Segoe UI Semibold</vt:lpstr>
      <vt:lpstr>Segoe UI Semilight</vt:lpstr>
      <vt:lpstr>Wingdings</vt:lpstr>
      <vt:lpstr>Storybuilding Neal Creative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ali karami</dc:creator>
  <cp:keywords/>
  <dc:description/>
  <cp:lastModifiedBy>ali karami</cp:lastModifiedBy>
  <cp:revision>77</cp:revision>
  <dcterms:created xsi:type="dcterms:W3CDTF">2019-10-08T05:44:54Z</dcterms:created>
  <dcterms:modified xsi:type="dcterms:W3CDTF">2019-10-09T05:26:33Z</dcterms:modified>
  <cp:category/>
</cp:coreProperties>
</file>